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61" r:id="rId5"/>
    <p:sldId id="264" r:id="rId6"/>
    <p:sldId id="265" r:id="rId7"/>
    <p:sldId id="308" r:id="rId8"/>
    <p:sldId id="304" r:id="rId9"/>
    <p:sldId id="318" r:id="rId10"/>
    <p:sldId id="307" r:id="rId11"/>
    <p:sldId id="305" r:id="rId12"/>
    <p:sldId id="314" r:id="rId13"/>
    <p:sldId id="315" r:id="rId14"/>
    <p:sldId id="316" r:id="rId15"/>
    <p:sldId id="309" r:id="rId16"/>
    <p:sldId id="312" r:id="rId17"/>
    <p:sldId id="310" r:id="rId18"/>
    <p:sldId id="311" r:id="rId19"/>
    <p:sldId id="319" r:id="rId20"/>
    <p:sldId id="320" r:id="rId21"/>
    <p:sldId id="321" r:id="rId22"/>
    <p:sldId id="313" r:id="rId23"/>
    <p:sldId id="322" r:id="rId24"/>
    <p:sldId id="323"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1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3" autoAdjust="0"/>
    <p:restoredTop sz="96196" autoAdjust="0"/>
  </p:normalViewPr>
  <p:slideViewPr>
    <p:cSldViewPr>
      <p:cViewPr>
        <p:scale>
          <a:sx n="100" d="100"/>
          <a:sy n="100" d="100"/>
        </p:scale>
        <p:origin x="-618" y="-192"/>
      </p:cViewPr>
      <p:guideLst>
        <p:guide orient="horz" pos="1620"/>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89311-B830-475E-80F1-E166C91F26EF}" type="datetimeFigureOut">
              <a:rPr lang="en-US" smtClean="0"/>
              <a:t>11/30/2021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94226-DCFC-4059-B351-D1AEFFD67F25}" type="slidenum">
              <a:rPr lang="en-US" smtClean="0"/>
              <a:t>‹#›</a:t>
            </a:fld>
            <a:endParaRPr lang="en-US" dirty="0"/>
          </a:p>
        </p:txBody>
      </p:sp>
    </p:spTree>
    <p:extLst>
      <p:ext uri="{BB962C8B-B14F-4D97-AF65-F5344CB8AC3E}">
        <p14:creationId xmlns:p14="http://schemas.microsoft.com/office/powerpoint/2010/main" val="79152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363838"/>
            <a:ext cx="9144000" cy="1440160"/>
          </a:xfrm>
          <a:prstGeom prst="rect">
            <a:avLst/>
          </a:prstGeom>
          <a:gradFill flip="none" rotWithShape="1">
            <a:gsLst>
              <a:gs pos="0">
                <a:schemeClr val="bg1">
                  <a:alpha val="70000"/>
                </a:schemeClr>
              </a:gs>
              <a:gs pos="50000">
                <a:schemeClr val="bg1">
                  <a:alpha val="88000"/>
                </a:schemeClr>
              </a:gs>
              <a:gs pos="100000">
                <a:schemeClr val="bg1">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3625257"/>
            <a:ext cx="9144000" cy="478117"/>
          </a:xfrm>
          <a:prstGeom prst="rect">
            <a:avLst/>
          </a:prstGeom>
        </p:spPr>
        <p:txBody>
          <a:bodyPr anchor="ctr"/>
          <a:lstStyle>
            <a:lvl1pPr marL="0" indent="0" algn="ctr">
              <a:lnSpc>
                <a:spcPct val="100000"/>
              </a:lnSpc>
              <a:buNone/>
              <a:defRPr b="0" baseline="0">
                <a:solidFill>
                  <a:schemeClr val="tx1">
                    <a:lumMod val="75000"/>
                    <a:lumOff val="25000"/>
                  </a:schemeClr>
                </a:solidFill>
                <a:latin typeface="+mj-lt"/>
                <a:cs typeface="Arial" pitchFamily="34" charset="0"/>
              </a:defRPr>
            </a:lvl1pPr>
          </a:lstStyle>
          <a:p>
            <a:pPr lvl="0"/>
            <a:r>
              <a:rPr lang="en-US" altLang="ko-KR" dirty="0"/>
              <a:t>FREE PPT TEMPLATES</a:t>
            </a:r>
          </a:p>
        </p:txBody>
      </p:sp>
      <p:sp>
        <p:nvSpPr>
          <p:cNvPr id="11" name="Text Placeholder 9"/>
          <p:cNvSpPr>
            <a:spLocks noGrp="1"/>
          </p:cNvSpPr>
          <p:nvPr>
            <p:ph type="body" sz="quarter" idx="11" hasCustomPrompt="1"/>
          </p:nvPr>
        </p:nvSpPr>
        <p:spPr>
          <a:xfrm>
            <a:off x="-148" y="4103374"/>
            <a:ext cx="9144000" cy="477443"/>
          </a:xfrm>
          <a:prstGeom prst="rect">
            <a:avLst/>
          </a:prstGeom>
        </p:spPr>
        <p:txBody>
          <a:bodyPr anchor="ctr"/>
          <a:lstStyle>
            <a:lvl1pPr marL="0" indent="0" algn="ctr">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3045692"/>
            <a:ext cx="9153525" cy="2097807"/>
          </a:xfrm>
          <a:custGeom>
            <a:avLst/>
            <a:gdLst>
              <a:gd name="connsiteX0" fmla="*/ 0 w 9144000"/>
              <a:gd name="connsiteY0" fmla="*/ 0 h 1059582"/>
              <a:gd name="connsiteX1" fmla="*/ 9144000 w 9144000"/>
              <a:gd name="connsiteY1" fmla="*/ 0 h 1059582"/>
              <a:gd name="connsiteX2" fmla="*/ 9144000 w 9144000"/>
              <a:gd name="connsiteY2" fmla="*/ 1059582 h 1059582"/>
              <a:gd name="connsiteX3" fmla="*/ 0 w 9144000"/>
              <a:gd name="connsiteY3" fmla="*/ 1059582 h 1059582"/>
              <a:gd name="connsiteX4" fmla="*/ 0 w 9144000"/>
              <a:gd name="connsiteY4" fmla="*/ 0 h 1059582"/>
              <a:gd name="connsiteX0" fmla="*/ 0 w 9153525"/>
              <a:gd name="connsiteY0" fmla="*/ 1038225 h 2097807"/>
              <a:gd name="connsiteX1" fmla="*/ 9153525 w 9153525"/>
              <a:gd name="connsiteY1" fmla="*/ 0 h 2097807"/>
              <a:gd name="connsiteX2" fmla="*/ 9144000 w 9153525"/>
              <a:gd name="connsiteY2" fmla="*/ 2097807 h 2097807"/>
              <a:gd name="connsiteX3" fmla="*/ 0 w 9153525"/>
              <a:gd name="connsiteY3" fmla="*/ 2097807 h 2097807"/>
              <a:gd name="connsiteX4" fmla="*/ 0 w 9153525"/>
              <a:gd name="connsiteY4" fmla="*/ 1038225 h 209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2097807">
                <a:moveTo>
                  <a:pt x="0" y="1038225"/>
                </a:moveTo>
                <a:lnTo>
                  <a:pt x="9153525" y="0"/>
                </a:lnTo>
                <a:lnTo>
                  <a:pt x="9144000" y="2097807"/>
                </a:lnTo>
                <a:lnTo>
                  <a:pt x="0" y="2097807"/>
                </a:lnTo>
                <a:lnTo>
                  <a:pt x="0" y="1038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560" y="1214344"/>
            <a:ext cx="3816424" cy="366166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771160" y="1374774"/>
            <a:ext cx="3455535" cy="2323794"/>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76294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3" hasCustomPrompt="1"/>
          </p:nvPr>
        </p:nvSpPr>
        <p:spPr>
          <a:xfrm>
            <a:off x="439426" y="3075998"/>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2235891" y="3075998"/>
            <a:ext cx="2862064"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6890886" y="3075998"/>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5094420" y="3075998"/>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439426" y="1275606"/>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8" hasCustomPrompt="1"/>
          </p:nvPr>
        </p:nvSpPr>
        <p:spPr>
          <a:xfrm>
            <a:off x="6890886" y="1275606"/>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5359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7314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Arial" pitchFamily="34" charset="0"/>
                <a:cs typeface="Arial" pitchFamily="34" charset="0"/>
              </a:defRPr>
            </a:lvl1pPr>
          </a:lstStyle>
          <a:p>
            <a:pPr lvl="0"/>
            <a:r>
              <a:rPr lang="en-US" altLang="ko-KR" dirty="0"/>
              <a:t>Insert the title of your subtitle Here</a:t>
            </a:r>
          </a:p>
        </p:txBody>
      </p:sp>
      <p:sp>
        <p:nvSpPr>
          <p:cNvPr id="4" name="Frame 3"/>
          <p:cNvSpPr/>
          <p:nvPr userDrawn="1"/>
        </p:nvSpPr>
        <p:spPr>
          <a:xfrm>
            <a:off x="540000" y="2427734"/>
            <a:ext cx="2591840" cy="2175766"/>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 name="Frame 4"/>
          <p:cNvSpPr/>
          <p:nvPr userDrawn="1"/>
        </p:nvSpPr>
        <p:spPr>
          <a:xfrm>
            <a:off x="3276080" y="2427734"/>
            <a:ext cx="2591840" cy="2175766"/>
          </a:xfrm>
          <a:prstGeom prst="frame">
            <a:avLst>
              <a:gd name="adj1" fmla="val 15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 name="Frame 5"/>
          <p:cNvSpPr/>
          <p:nvPr userDrawn="1"/>
        </p:nvSpPr>
        <p:spPr>
          <a:xfrm>
            <a:off x="6012160" y="2427734"/>
            <a:ext cx="2591840" cy="2175766"/>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 name="Picture Placeholder 2"/>
          <p:cNvSpPr>
            <a:spLocks noGrp="1"/>
          </p:cNvSpPr>
          <p:nvPr>
            <p:ph type="pic" idx="12" hasCustomPrompt="1"/>
          </p:nvPr>
        </p:nvSpPr>
        <p:spPr>
          <a:xfrm>
            <a:off x="75371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3" hasCustomPrompt="1"/>
          </p:nvPr>
        </p:nvSpPr>
        <p:spPr>
          <a:xfrm>
            <a:off x="3483054"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22587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6375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755576" y="466625"/>
            <a:ext cx="7620148" cy="42128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p:cNvSpPr>
            <a:spLocks noGrp="1"/>
          </p:cNvSpPr>
          <p:nvPr>
            <p:ph type="pic" idx="1" hasCustomPrompt="1"/>
          </p:nvPr>
        </p:nvSpPr>
        <p:spPr>
          <a:xfrm>
            <a:off x="3275856" y="0"/>
            <a:ext cx="259228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5394507"/>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Images and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11510"/>
            <a:ext cx="6444208" cy="4320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xmlns="" id="{9F2EC2D3-607F-4842-8AB5-DAC56E382FAF}"/>
              </a:ext>
            </a:extLst>
          </p:cNvPr>
          <p:cNvSpPr>
            <a:spLocks noGrp="1"/>
          </p:cNvSpPr>
          <p:nvPr>
            <p:ph type="pic" idx="1" hasCustomPrompt="1"/>
          </p:nvPr>
        </p:nvSpPr>
        <p:spPr>
          <a:xfrm>
            <a:off x="135622" y="195487"/>
            <a:ext cx="6120680" cy="4752526"/>
          </a:xfrm>
          <a:custGeom>
            <a:avLst/>
            <a:gdLst>
              <a:gd name="connsiteX0" fmla="*/ 2088232 w 6120680"/>
              <a:gd name="connsiteY0" fmla="*/ 0 h 4752526"/>
              <a:gd name="connsiteX1" fmla="*/ 4032448 w 6120680"/>
              <a:gd name="connsiteY1" fmla="*/ 0 h 4752526"/>
              <a:gd name="connsiteX2" fmla="*/ 4032448 w 6120680"/>
              <a:gd name="connsiteY2" fmla="*/ 4752526 h 4752526"/>
              <a:gd name="connsiteX3" fmla="*/ 2088232 w 6120680"/>
              <a:gd name="connsiteY3" fmla="*/ 4752526 h 4752526"/>
              <a:gd name="connsiteX4" fmla="*/ 0 w 6120680"/>
              <a:gd name="connsiteY4" fmla="*/ 0 h 4752526"/>
              <a:gd name="connsiteX5" fmla="*/ 1944216 w 6120680"/>
              <a:gd name="connsiteY5" fmla="*/ 0 h 4752526"/>
              <a:gd name="connsiteX6" fmla="*/ 1944216 w 6120680"/>
              <a:gd name="connsiteY6" fmla="*/ 4752526 h 4752526"/>
              <a:gd name="connsiteX7" fmla="*/ 0 w 6120680"/>
              <a:gd name="connsiteY7" fmla="*/ 4752526 h 4752526"/>
              <a:gd name="connsiteX8" fmla="*/ 4176464 w 6120680"/>
              <a:gd name="connsiteY8" fmla="*/ 0 h 4752526"/>
              <a:gd name="connsiteX9" fmla="*/ 6120680 w 6120680"/>
              <a:gd name="connsiteY9" fmla="*/ 0 h 4752526"/>
              <a:gd name="connsiteX10" fmla="*/ 6120680 w 6120680"/>
              <a:gd name="connsiteY10" fmla="*/ 4752526 h 4752526"/>
              <a:gd name="connsiteX11" fmla="*/ 4176464 w 6120680"/>
              <a:gd name="connsiteY11" fmla="*/ 4752526 h 475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4752526">
                <a:moveTo>
                  <a:pt x="2088232" y="0"/>
                </a:moveTo>
                <a:lnTo>
                  <a:pt x="4032448" y="0"/>
                </a:lnTo>
                <a:lnTo>
                  <a:pt x="4032448" y="4752526"/>
                </a:lnTo>
                <a:lnTo>
                  <a:pt x="2088232" y="4752526"/>
                </a:lnTo>
                <a:close/>
                <a:moveTo>
                  <a:pt x="0" y="0"/>
                </a:moveTo>
                <a:lnTo>
                  <a:pt x="1944216" y="0"/>
                </a:lnTo>
                <a:lnTo>
                  <a:pt x="1944216" y="4752526"/>
                </a:lnTo>
                <a:lnTo>
                  <a:pt x="0" y="4752526"/>
                </a:lnTo>
                <a:close/>
                <a:moveTo>
                  <a:pt x="4176464" y="0"/>
                </a:moveTo>
                <a:lnTo>
                  <a:pt x="6120680" y="0"/>
                </a:lnTo>
                <a:lnTo>
                  <a:pt x="6120680" y="4752526"/>
                </a:lnTo>
                <a:lnTo>
                  <a:pt x="4176464" y="4752526"/>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2384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157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Images and Contents Layout">
    <p:bg>
      <p:bgPr>
        <a:blipFill>
          <a:blip r:embed="rId2"/>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960440" y="2674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7308472" y="18516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5742552" y="34358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3960440" y="18516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5742552" y="18510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8" hasCustomPrompt="1"/>
          </p:nvPr>
        </p:nvSpPr>
        <p:spPr>
          <a:xfrm>
            <a:off x="7308472" y="2674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9" hasCustomPrompt="1"/>
          </p:nvPr>
        </p:nvSpPr>
        <p:spPr>
          <a:xfrm>
            <a:off x="323528" y="267494"/>
            <a:ext cx="3273112" cy="468052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9594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2" name="Rounded Rectangle 1"/>
          <p:cNvSpPr/>
          <p:nvPr userDrawn="1"/>
        </p:nvSpPr>
        <p:spPr>
          <a:xfrm>
            <a:off x="395536" y="1131589"/>
            <a:ext cx="2808312" cy="364917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latin typeface="+mn-lt"/>
                <a:cs typeface="Arial" pitchFamily="34" charset="0"/>
              </a:defRPr>
            </a:lvl1pPr>
          </a:lstStyle>
          <a:p>
            <a:pPr lvl="0"/>
            <a:r>
              <a:rPr lang="en-US" altLang="ko-KR" dirty="0"/>
              <a:t>ICON SETS LAYOUT</a:t>
            </a:r>
          </a:p>
        </p:txBody>
      </p:sp>
      <p:grpSp>
        <p:nvGrpSpPr>
          <p:cNvPr id="5" name="Group 4"/>
          <p:cNvGrpSpPr/>
          <p:nvPr userDrawn="1"/>
        </p:nvGrpSpPr>
        <p:grpSpPr>
          <a:xfrm>
            <a:off x="531932" y="1238201"/>
            <a:ext cx="2563041" cy="3349772"/>
            <a:chOff x="531932" y="1238201"/>
            <a:chExt cx="2563041" cy="3349772"/>
          </a:xfrm>
        </p:grpSpPr>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11" name="Rounded Rectangle 10"/>
          <p:cNvSpPr/>
          <p:nvPr userDrawn="1"/>
        </p:nvSpPr>
        <p:spPr>
          <a:xfrm>
            <a:off x="3419872" y="1143150"/>
            <a:ext cx="5544616" cy="364917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691680" y="1843719"/>
            <a:ext cx="7452320" cy="144016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3960440" y="2181679"/>
            <a:ext cx="5183560" cy="473576"/>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960440" y="2655255"/>
            <a:ext cx="51835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552" y="1317545"/>
            <a:ext cx="3151673" cy="267542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1925" y="636207"/>
            <a:ext cx="4655223" cy="3951767"/>
          </a:xfrm>
          <a:prstGeom prst="rect">
            <a:avLst/>
          </a:prstGeom>
        </p:spPr>
      </p:pic>
      <p:sp>
        <p:nvSpPr>
          <p:cNvPr id="10" name="Text Placeholder 9"/>
          <p:cNvSpPr>
            <a:spLocks noGrp="1"/>
          </p:cNvSpPr>
          <p:nvPr>
            <p:ph type="body" sz="quarter" idx="10" hasCustomPrompt="1"/>
          </p:nvPr>
        </p:nvSpPr>
        <p:spPr>
          <a:xfrm>
            <a:off x="0" y="2211710"/>
            <a:ext cx="9144000" cy="576063"/>
          </a:xfrm>
          <a:prstGeom prst="rect">
            <a:avLst/>
          </a:prstGeom>
        </p:spPr>
        <p:txBody>
          <a:bodyPr anchor="ctr"/>
          <a:lstStyle>
            <a:lvl1pPr marL="0" indent="0" algn="ctr">
              <a:buNone/>
              <a:defRPr sz="3600" b="0" baseline="0">
                <a:solidFill>
                  <a:schemeClr val="bg1"/>
                </a:solidFill>
                <a:latin typeface="+mn-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2787774"/>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91680" y="123478"/>
            <a:ext cx="745232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91680" y="699542"/>
            <a:ext cx="745232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771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8" y="55552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8" y="113159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5081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8" y="55552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8" y="113159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552185" y="1599886"/>
            <a:ext cx="1944000" cy="21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Picture Placeholder 2"/>
          <p:cNvSpPr>
            <a:spLocks noGrp="1"/>
          </p:cNvSpPr>
          <p:nvPr>
            <p:ph type="pic" idx="1" hasCustomPrompt="1"/>
          </p:nvPr>
        </p:nvSpPr>
        <p:spPr>
          <a:xfrm>
            <a:off x="657514"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Rectangle 5"/>
          <p:cNvSpPr/>
          <p:nvPr userDrawn="1"/>
        </p:nvSpPr>
        <p:spPr>
          <a:xfrm>
            <a:off x="2582135" y="1599886"/>
            <a:ext cx="1944000" cy="21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Picture Placeholder 2"/>
          <p:cNvSpPr>
            <a:spLocks noGrp="1"/>
          </p:cNvSpPr>
          <p:nvPr>
            <p:ph type="pic" idx="12" hasCustomPrompt="1"/>
          </p:nvPr>
        </p:nvSpPr>
        <p:spPr>
          <a:xfrm>
            <a:off x="2687893"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Rectangle 7"/>
          <p:cNvSpPr/>
          <p:nvPr userDrawn="1"/>
        </p:nvSpPr>
        <p:spPr>
          <a:xfrm>
            <a:off x="4612085" y="1599886"/>
            <a:ext cx="1944000" cy="21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Picture Placeholder 2"/>
          <p:cNvSpPr>
            <a:spLocks noGrp="1"/>
          </p:cNvSpPr>
          <p:nvPr>
            <p:ph type="pic" idx="13" hasCustomPrompt="1"/>
          </p:nvPr>
        </p:nvSpPr>
        <p:spPr>
          <a:xfrm>
            <a:off x="4718272"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Rectangle 11"/>
          <p:cNvSpPr/>
          <p:nvPr userDrawn="1"/>
        </p:nvSpPr>
        <p:spPr>
          <a:xfrm>
            <a:off x="6642034" y="1599886"/>
            <a:ext cx="1944000" cy="21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Picture Placeholder 2"/>
          <p:cNvSpPr>
            <a:spLocks noGrp="1"/>
          </p:cNvSpPr>
          <p:nvPr>
            <p:ph type="pic" idx="14" hasCustomPrompt="1"/>
          </p:nvPr>
        </p:nvSpPr>
        <p:spPr>
          <a:xfrm>
            <a:off x="6748651"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1124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2843808" y="0"/>
            <a:ext cx="3456384"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idx="12" hasCustomPrompt="1"/>
          </p:nvPr>
        </p:nvSpPr>
        <p:spPr>
          <a:xfrm>
            <a:off x="3616302" y="1169208"/>
            <a:ext cx="1915817" cy="2986718"/>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자유형: 도형 9">
            <a:extLst>
              <a:ext uri="{FF2B5EF4-FFF2-40B4-BE49-F238E27FC236}">
                <a16:creationId xmlns:a16="http://schemas.microsoft.com/office/drawing/2014/main" xmlns="" id="{D9B7425D-12B5-4BD3-AFE0-E211BEC2925B}"/>
              </a:ext>
            </a:extLst>
          </p:cNvPr>
          <p:cNvSpPr/>
          <p:nvPr userDrawn="1"/>
        </p:nvSpPr>
        <p:spPr>
          <a:xfrm>
            <a:off x="3449684" y="771550"/>
            <a:ext cx="2244633" cy="4032448"/>
          </a:xfrm>
          <a:custGeom>
            <a:avLst/>
            <a:gdLst>
              <a:gd name="connsiteX0" fmla="*/ 1074311 w 2244633"/>
              <a:gd name="connsiteY0" fmla="*/ 3650043 h 4032448"/>
              <a:gd name="connsiteX1" fmla="*/ 1170321 w 2244633"/>
              <a:gd name="connsiteY1" fmla="*/ 3650043 h 4032448"/>
              <a:gd name="connsiteX2" fmla="*/ 1194324 w 2244633"/>
              <a:gd name="connsiteY2" fmla="*/ 3674046 h 4032448"/>
              <a:gd name="connsiteX3" fmla="*/ 1194324 w 2244633"/>
              <a:gd name="connsiteY3" fmla="*/ 3770056 h 4032448"/>
              <a:gd name="connsiteX4" fmla="*/ 1170321 w 2244633"/>
              <a:gd name="connsiteY4" fmla="*/ 3794059 h 4032448"/>
              <a:gd name="connsiteX5" fmla="*/ 1074311 w 2244633"/>
              <a:gd name="connsiteY5" fmla="*/ 3794059 h 4032448"/>
              <a:gd name="connsiteX6" fmla="*/ 1050308 w 2244633"/>
              <a:gd name="connsiteY6" fmla="*/ 3770056 h 4032448"/>
              <a:gd name="connsiteX7" fmla="*/ 1050308 w 2244633"/>
              <a:gd name="connsiteY7" fmla="*/ 3674046 h 4032448"/>
              <a:gd name="connsiteX8" fmla="*/ 1074311 w 2244633"/>
              <a:gd name="connsiteY8" fmla="*/ 3650043 h 4032448"/>
              <a:gd name="connsiteX9" fmla="*/ 1122317 w 2244633"/>
              <a:gd name="connsiteY9" fmla="*/ 3550171 h 4032448"/>
              <a:gd name="connsiteX10" fmla="*/ 960590 w 2244633"/>
              <a:gd name="connsiteY10" fmla="*/ 3718057 h 4032448"/>
              <a:gd name="connsiteX11" fmla="*/ 1122317 w 2244633"/>
              <a:gd name="connsiteY11" fmla="*/ 3885942 h 4032448"/>
              <a:gd name="connsiteX12" fmla="*/ 1284043 w 2244633"/>
              <a:gd name="connsiteY12" fmla="*/ 3718057 h 4032448"/>
              <a:gd name="connsiteX13" fmla="*/ 1122317 w 2244633"/>
              <a:gd name="connsiteY13" fmla="*/ 3550171 h 4032448"/>
              <a:gd name="connsiteX14" fmla="*/ 172664 w 2244633"/>
              <a:gd name="connsiteY14" fmla="*/ 402120 h 4032448"/>
              <a:gd name="connsiteX15" fmla="*/ 172664 w 2244633"/>
              <a:gd name="connsiteY15" fmla="*/ 3359577 h 4032448"/>
              <a:gd name="connsiteX16" fmla="*/ 2071969 w 2244633"/>
              <a:gd name="connsiteY16" fmla="*/ 3359577 h 4032448"/>
              <a:gd name="connsiteX17" fmla="*/ 2071969 w 2244633"/>
              <a:gd name="connsiteY17" fmla="*/ 402120 h 4032448"/>
              <a:gd name="connsiteX18" fmla="*/ 863349 w 2244633"/>
              <a:gd name="connsiteY18" fmla="*/ 133260 h 4032448"/>
              <a:gd name="connsiteX19" fmla="*/ 798608 w 2244633"/>
              <a:gd name="connsiteY19" fmla="*/ 200468 h 4032448"/>
              <a:gd name="connsiteX20" fmla="*/ 863349 w 2244633"/>
              <a:gd name="connsiteY20" fmla="*/ 267675 h 4032448"/>
              <a:gd name="connsiteX21" fmla="*/ 1381284 w 2244633"/>
              <a:gd name="connsiteY21" fmla="*/ 267675 h 4032448"/>
              <a:gd name="connsiteX22" fmla="*/ 1446026 w 2244633"/>
              <a:gd name="connsiteY22" fmla="*/ 200468 h 4032448"/>
              <a:gd name="connsiteX23" fmla="*/ 1381284 w 2244633"/>
              <a:gd name="connsiteY23" fmla="*/ 133260 h 4032448"/>
              <a:gd name="connsiteX24" fmla="*/ 631322 w 2244633"/>
              <a:gd name="connsiteY24" fmla="*/ 126821 h 4032448"/>
              <a:gd name="connsiteX25" fmla="*/ 559314 w 2244633"/>
              <a:gd name="connsiteY25" fmla="*/ 198829 h 4032448"/>
              <a:gd name="connsiteX26" fmla="*/ 631322 w 2244633"/>
              <a:gd name="connsiteY26" fmla="*/ 270837 h 4032448"/>
              <a:gd name="connsiteX27" fmla="*/ 703330 w 2244633"/>
              <a:gd name="connsiteY27" fmla="*/ 198829 h 4032448"/>
              <a:gd name="connsiteX28" fmla="*/ 631322 w 2244633"/>
              <a:gd name="connsiteY28" fmla="*/ 126821 h 4032448"/>
              <a:gd name="connsiteX29" fmla="*/ 374113 w 2244633"/>
              <a:gd name="connsiteY29" fmla="*/ 0 h 4032448"/>
              <a:gd name="connsiteX30" fmla="*/ 1870520 w 2244633"/>
              <a:gd name="connsiteY30" fmla="*/ 0 h 4032448"/>
              <a:gd name="connsiteX31" fmla="*/ 2244633 w 2244633"/>
              <a:gd name="connsiteY31" fmla="*/ 388361 h 4032448"/>
              <a:gd name="connsiteX32" fmla="*/ 2244633 w 2244633"/>
              <a:gd name="connsiteY32" fmla="*/ 3644087 h 4032448"/>
              <a:gd name="connsiteX33" fmla="*/ 1870520 w 2244633"/>
              <a:gd name="connsiteY33" fmla="*/ 4032448 h 4032448"/>
              <a:gd name="connsiteX34" fmla="*/ 374113 w 2244633"/>
              <a:gd name="connsiteY34" fmla="*/ 4032448 h 4032448"/>
              <a:gd name="connsiteX35" fmla="*/ 0 w 2244633"/>
              <a:gd name="connsiteY35" fmla="*/ 3644087 h 4032448"/>
              <a:gd name="connsiteX36" fmla="*/ 0 w 2244633"/>
              <a:gd name="connsiteY36" fmla="*/ 388361 h 4032448"/>
              <a:gd name="connsiteX37" fmla="*/ 374113 w 2244633"/>
              <a:gd name="connsiteY37" fmla="*/ 0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44633" h="4032448">
                <a:moveTo>
                  <a:pt x="1074311" y="3650043"/>
                </a:moveTo>
                <a:lnTo>
                  <a:pt x="1170321" y="3650043"/>
                </a:lnTo>
                <a:cubicBezTo>
                  <a:pt x="1183577" y="3650043"/>
                  <a:pt x="1194324" y="3660790"/>
                  <a:pt x="1194324" y="3674046"/>
                </a:cubicBezTo>
                <a:lnTo>
                  <a:pt x="1194324" y="3770056"/>
                </a:lnTo>
                <a:cubicBezTo>
                  <a:pt x="1194324" y="3783312"/>
                  <a:pt x="1183577" y="3794059"/>
                  <a:pt x="1170321" y="3794059"/>
                </a:cubicBezTo>
                <a:lnTo>
                  <a:pt x="1074311" y="3794059"/>
                </a:lnTo>
                <a:cubicBezTo>
                  <a:pt x="1061055" y="3794059"/>
                  <a:pt x="1050308" y="3783312"/>
                  <a:pt x="1050308" y="3770056"/>
                </a:cubicBezTo>
                <a:lnTo>
                  <a:pt x="1050308" y="3674046"/>
                </a:lnTo>
                <a:cubicBezTo>
                  <a:pt x="1050308" y="3660790"/>
                  <a:pt x="1061055" y="3650043"/>
                  <a:pt x="1074311" y="3650043"/>
                </a:cubicBezTo>
                <a:close/>
                <a:moveTo>
                  <a:pt x="1122317" y="3550171"/>
                </a:moveTo>
                <a:cubicBezTo>
                  <a:pt x="1032998" y="3550171"/>
                  <a:pt x="960590" y="3625336"/>
                  <a:pt x="960590" y="3718057"/>
                </a:cubicBezTo>
                <a:cubicBezTo>
                  <a:pt x="960590" y="3810777"/>
                  <a:pt x="1032998" y="3885942"/>
                  <a:pt x="1122317" y="3885942"/>
                </a:cubicBezTo>
                <a:cubicBezTo>
                  <a:pt x="1211635" y="3885942"/>
                  <a:pt x="1284043" y="3810777"/>
                  <a:pt x="1284043" y="3718057"/>
                </a:cubicBezTo>
                <a:cubicBezTo>
                  <a:pt x="1284043" y="3625336"/>
                  <a:pt x="1211635" y="3550171"/>
                  <a:pt x="1122317" y="3550171"/>
                </a:cubicBezTo>
                <a:close/>
                <a:moveTo>
                  <a:pt x="172664" y="402120"/>
                </a:moveTo>
                <a:lnTo>
                  <a:pt x="172664" y="3359577"/>
                </a:lnTo>
                <a:lnTo>
                  <a:pt x="2071969" y="3359577"/>
                </a:lnTo>
                <a:lnTo>
                  <a:pt x="2071969" y="402120"/>
                </a:lnTo>
                <a:close/>
                <a:moveTo>
                  <a:pt x="863349" y="133260"/>
                </a:moveTo>
                <a:cubicBezTo>
                  <a:pt x="827594" y="133260"/>
                  <a:pt x="798608" y="163350"/>
                  <a:pt x="798608" y="200468"/>
                </a:cubicBezTo>
                <a:cubicBezTo>
                  <a:pt x="798608" y="237585"/>
                  <a:pt x="827594" y="267675"/>
                  <a:pt x="863349" y="267675"/>
                </a:cubicBezTo>
                <a:lnTo>
                  <a:pt x="1381284" y="267675"/>
                </a:lnTo>
                <a:cubicBezTo>
                  <a:pt x="1417040" y="267675"/>
                  <a:pt x="1446026" y="237585"/>
                  <a:pt x="1446026" y="200468"/>
                </a:cubicBezTo>
                <a:cubicBezTo>
                  <a:pt x="1446026" y="163350"/>
                  <a:pt x="1417040" y="133260"/>
                  <a:pt x="1381284" y="133260"/>
                </a:cubicBezTo>
                <a:close/>
                <a:moveTo>
                  <a:pt x="631322" y="126821"/>
                </a:moveTo>
                <a:cubicBezTo>
                  <a:pt x="591553" y="126821"/>
                  <a:pt x="559314" y="159060"/>
                  <a:pt x="559314" y="198829"/>
                </a:cubicBezTo>
                <a:cubicBezTo>
                  <a:pt x="559314" y="238598"/>
                  <a:pt x="591553" y="270837"/>
                  <a:pt x="631322" y="270837"/>
                </a:cubicBezTo>
                <a:cubicBezTo>
                  <a:pt x="671091" y="270837"/>
                  <a:pt x="703330" y="238598"/>
                  <a:pt x="703330" y="198829"/>
                </a:cubicBezTo>
                <a:cubicBezTo>
                  <a:pt x="703330" y="159060"/>
                  <a:pt x="671091" y="126821"/>
                  <a:pt x="631322" y="126821"/>
                </a:cubicBezTo>
                <a:close/>
                <a:moveTo>
                  <a:pt x="374113" y="0"/>
                </a:moveTo>
                <a:lnTo>
                  <a:pt x="1870520" y="0"/>
                </a:lnTo>
                <a:cubicBezTo>
                  <a:pt x="2077136" y="0"/>
                  <a:pt x="2244633" y="173876"/>
                  <a:pt x="2244633" y="388361"/>
                </a:cubicBezTo>
                <a:lnTo>
                  <a:pt x="2244633" y="3644087"/>
                </a:lnTo>
                <a:cubicBezTo>
                  <a:pt x="2244633" y="3858572"/>
                  <a:pt x="2077136" y="4032448"/>
                  <a:pt x="1870520" y="4032448"/>
                </a:cubicBezTo>
                <a:lnTo>
                  <a:pt x="374113" y="4032448"/>
                </a:lnTo>
                <a:cubicBezTo>
                  <a:pt x="167497" y="4032448"/>
                  <a:pt x="0" y="3858572"/>
                  <a:pt x="0" y="3644087"/>
                </a:cubicBezTo>
                <a:lnTo>
                  <a:pt x="0" y="388361"/>
                </a:lnTo>
                <a:cubicBezTo>
                  <a:pt x="0" y="173876"/>
                  <a:pt x="167497" y="0"/>
                  <a:pt x="374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615967038"/>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3096344"/>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933500" y="1491630"/>
            <a:ext cx="2644455" cy="199175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36139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1" r:id="rId3"/>
    <p:sldLayoutId id="2147483660" r:id="rId4"/>
    <p:sldLayoutId id="2147483673" r:id="rId5"/>
    <p:sldLayoutId id="2147483655" r:id="rId6"/>
    <p:sldLayoutId id="2147483665" r:id="rId7"/>
    <p:sldLayoutId id="2147483666" r:id="rId8"/>
    <p:sldLayoutId id="2147483667" r:id="rId9"/>
    <p:sldLayoutId id="2147483674" r:id="rId10"/>
    <p:sldLayoutId id="2147483669" r:id="rId11"/>
    <p:sldLayoutId id="2147483662" r:id="rId12"/>
    <p:sldLayoutId id="2147483672" r:id="rId13"/>
    <p:sldLayoutId id="2147483664" r:id="rId14"/>
    <p:sldLayoutId id="2147483671"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altLang="ko-KR" dirty="0" smtClean="0">
                <a:ea typeface="맑은 고딕" pitchFamily="50" charset="-127"/>
              </a:rPr>
              <a:t>AGPO TENDERS</a:t>
            </a:r>
            <a:endParaRPr lang="en-US" altLang="ko-KR"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65504" y="216248"/>
            <a:ext cx="941472" cy="232815"/>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82" y="195486"/>
            <a:ext cx="9144000" cy="576064"/>
          </a:xfrm>
        </p:spPr>
        <p:txBody>
          <a:bodyPr/>
          <a:lstStyle/>
          <a:p>
            <a:r>
              <a:rPr lang="en-US" altLang="ko-KR" dirty="0" smtClean="0">
                <a:solidFill>
                  <a:srgbClr val="FFFF00"/>
                </a:solidFill>
              </a:rPr>
              <a:t>Youth Enterprise Requirements</a:t>
            </a:r>
            <a:endParaRPr lang="ko-KR" altLang="en-US" dirty="0">
              <a:solidFill>
                <a:srgbClr val="FFFF00"/>
              </a:solidFill>
            </a:endParaRPr>
          </a:p>
        </p:txBody>
      </p:sp>
      <p:sp>
        <p:nvSpPr>
          <p:cNvPr id="3" name="Text Placeholder 2"/>
          <p:cNvSpPr>
            <a:spLocks noGrp="1"/>
          </p:cNvSpPr>
          <p:nvPr>
            <p:ph type="body" sz="quarter" idx="11"/>
          </p:nvPr>
        </p:nvSpPr>
        <p:spPr>
          <a:xfrm>
            <a:off x="323528" y="893506"/>
            <a:ext cx="8208912" cy="3960440"/>
          </a:xfrm>
        </p:spPr>
        <p:txBody>
          <a:bodyPr/>
          <a:lstStyle/>
          <a:p>
            <a:pPr lvl="0" algn="just"/>
            <a:r>
              <a:rPr lang="en-US" altLang="ko-KR" dirty="0"/>
              <a:t>H</a:t>
            </a:r>
            <a:r>
              <a:rPr lang="en-US" altLang="ko-KR" dirty="0" smtClean="0"/>
              <a:t>ave Original </a:t>
            </a:r>
            <a:r>
              <a:rPr lang="en-US" altLang="ko-KR" dirty="0"/>
              <a:t>scans of:</a:t>
            </a:r>
          </a:p>
          <a:p>
            <a:pPr lvl="0" algn="just">
              <a:lnSpc>
                <a:spcPct val="200000"/>
              </a:lnSpc>
            </a:pPr>
            <a:endParaRPr lang="en-US" altLang="ko-KR" dirty="0"/>
          </a:p>
          <a:p>
            <a:pPr marL="342900" lvl="0" indent="-342900" algn="just">
              <a:lnSpc>
                <a:spcPct val="200000"/>
              </a:lnSpc>
              <a:buFont typeface="+mj-lt"/>
              <a:buAutoNum type="arabicPeriod"/>
            </a:pPr>
            <a:r>
              <a:rPr lang="en-US" altLang="ko-KR" dirty="0"/>
              <a:t>National Identity Card/ Kenyan Passport – youth are from ages 18 years to 34 years old</a:t>
            </a:r>
          </a:p>
          <a:p>
            <a:pPr marL="342900" lvl="0" indent="-342900" algn="just">
              <a:lnSpc>
                <a:spcPct val="200000"/>
              </a:lnSpc>
              <a:buFont typeface="+mj-lt"/>
              <a:buAutoNum type="arabicPeriod"/>
            </a:pPr>
            <a:r>
              <a:rPr lang="en-US" altLang="ko-KR" dirty="0"/>
              <a:t>Business Registration Certificate/ Certificate of Incorporation</a:t>
            </a:r>
          </a:p>
          <a:p>
            <a:pPr marL="342900" lvl="0" indent="-342900" algn="just">
              <a:lnSpc>
                <a:spcPct val="200000"/>
              </a:lnSpc>
              <a:buFont typeface="+mj-lt"/>
              <a:buAutoNum type="arabicPeriod"/>
            </a:pPr>
            <a:r>
              <a:rPr lang="en-US" altLang="ko-KR" dirty="0"/>
              <a:t>CR12 for Limited Company from Registrar of </a:t>
            </a:r>
            <a:r>
              <a:rPr lang="en-US" altLang="ko-KR" dirty="0" err="1"/>
              <a:t>of</a:t>
            </a:r>
            <a:r>
              <a:rPr lang="en-US" altLang="ko-KR" dirty="0"/>
              <a:t> Companies (system generated soft copy)</a:t>
            </a:r>
          </a:p>
          <a:p>
            <a:pPr marL="342900" lvl="0" indent="-342900" algn="just">
              <a:lnSpc>
                <a:spcPct val="200000"/>
              </a:lnSpc>
              <a:buFont typeface="+mj-lt"/>
              <a:buAutoNum type="arabicPeriod"/>
            </a:pPr>
            <a:r>
              <a:rPr lang="en-US" altLang="ko-KR" dirty="0"/>
              <a:t>Partnership Deed for partnership business</a:t>
            </a:r>
          </a:p>
          <a:p>
            <a:pPr marL="342900" lvl="0" indent="-342900" algn="just">
              <a:lnSpc>
                <a:spcPct val="200000"/>
              </a:lnSpc>
              <a:buFont typeface="+mj-lt"/>
              <a:buAutoNum type="arabicPeriod"/>
            </a:pPr>
            <a:r>
              <a:rPr lang="en-US" altLang="ko-KR" dirty="0"/>
              <a:t>Tax compliance certificate</a:t>
            </a:r>
          </a:p>
          <a:p>
            <a:pPr marL="342900" lvl="0" indent="-342900" algn="just">
              <a:lnSpc>
                <a:spcPct val="200000"/>
              </a:lnSpc>
              <a:buFont typeface="+mj-lt"/>
              <a:buAutoNum type="arabicPeriod"/>
            </a:pPr>
            <a:r>
              <a:rPr lang="en-US" altLang="ko-KR" dirty="0"/>
              <a:t>National Construction Authority Letter/ Certificate for construction category</a:t>
            </a:r>
            <a:endParaRPr lang="en-US" altLang="ko-KR" dirty="0"/>
          </a:p>
        </p:txBody>
      </p:sp>
    </p:spTree>
    <p:extLst>
      <p:ext uri="{BB962C8B-B14F-4D97-AF65-F5344CB8AC3E}">
        <p14:creationId xmlns:p14="http://schemas.microsoft.com/office/powerpoint/2010/main" val="30240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7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74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74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74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74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1749"/>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174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82" y="195486"/>
            <a:ext cx="9144000" cy="576064"/>
          </a:xfrm>
        </p:spPr>
        <p:txBody>
          <a:bodyPr/>
          <a:lstStyle/>
          <a:p>
            <a:r>
              <a:rPr lang="en-US" altLang="ko-KR" dirty="0" smtClean="0">
                <a:solidFill>
                  <a:srgbClr val="FFFF00"/>
                </a:solidFill>
              </a:rPr>
              <a:t>PWD Enterprise Requirements</a:t>
            </a:r>
            <a:endParaRPr lang="ko-KR" altLang="en-US" dirty="0">
              <a:solidFill>
                <a:srgbClr val="FFFF00"/>
              </a:solidFill>
            </a:endParaRPr>
          </a:p>
        </p:txBody>
      </p:sp>
      <p:sp>
        <p:nvSpPr>
          <p:cNvPr id="3" name="Text Placeholder 2"/>
          <p:cNvSpPr>
            <a:spLocks noGrp="1"/>
          </p:cNvSpPr>
          <p:nvPr>
            <p:ph type="body" sz="quarter" idx="11"/>
          </p:nvPr>
        </p:nvSpPr>
        <p:spPr>
          <a:xfrm>
            <a:off x="1187624" y="771550"/>
            <a:ext cx="7200800" cy="4032448"/>
          </a:xfrm>
        </p:spPr>
        <p:txBody>
          <a:bodyPr/>
          <a:lstStyle/>
          <a:p>
            <a:pPr lvl="0" algn="just">
              <a:lnSpc>
                <a:spcPct val="200000"/>
              </a:lnSpc>
            </a:pPr>
            <a:r>
              <a:rPr lang="en-US" altLang="ko-KR" dirty="0"/>
              <a:t>H</a:t>
            </a:r>
            <a:r>
              <a:rPr lang="en-US" altLang="ko-KR" dirty="0" smtClean="0"/>
              <a:t>ave Original </a:t>
            </a:r>
            <a:r>
              <a:rPr lang="en-US" altLang="ko-KR" dirty="0"/>
              <a:t>scans of:</a:t>
            </a:r>
          </a:p>
          <a:p>
            <a:pPr marL="342900" lvl="0" indent="-342900" algn="just">
              <a:lnSpc>
                <a:spcPct val="200000"/>
              </a:lnSpc>
              <a:buFont typeface="+mj-lt"/>
              <a:buAutoNum type="arabicPeriod"/>
            </a:pPr>
            <a:r>
              <a:rPr lang="en-US" altLang="ko-KR" dirty="0"/>
              <a:t>National Identity Card/ Kenyan Passport</a:t>
            </a:r>
          </a:p>
          <a:p>
            <a:pPr marL="342900" lvl="0" indent="-342900" algn="just">
              <a:lnSpc>
                <a:spcPct val="200000"/>
              </a:lnSpc>
              <a:buFont typeface="+mj-lt"/>
              <a:buAutoNum type="arabicPeriod"/>
            </a:pPr>
            <a:r>
              <a:rPr lang="en-US" altLang="ko-KR" dirty="0"/>
              <a:t>Registration Document from the National Council for persons with disabilities</a:t>
            </a:r>
          </a:p>
          <a:p>
            <a:pPr marL="342900" lvl="0" indent="-342900" algn="just">
              <a:lnSpc>
                <a:spcPct val="200000"/>
              </a:lnSpc>
              <a:buFont typeface="+mj-lt"/>
              <a:buAutoNum type="arabicPeriod"/>
            </a:pPr>
            <a:r>
              <a:rPr lang="en-US" altLang="ko-KR" dirty="0"/>
              <a:t>Business Registration Certificate/ Certificate of Incorporation</a:t>
            </a:r>
          </a:p>
          <a:p>
            <a:pPr marL="342900" lvl="0" indent="-342900" algn="just">
              <a:lnSpc>
                <a:spcPct val="200000"/>
              </a:lnSpc>
              <a:buFont typeface="+mj-lt"/>
              <a:buAutoNum type="arabicPeriod"/>
            </a:pPr>
            <a:r>
              <a:rPr lang="en-US" altLang="ko-KR" dirty="0"/>
              <a:t>CR12 for Limited Company from Registrar </a:t>
            </a:r>
            <a:r>
              <a:rPr lang="en-US" altLang="ko-KR" dirty="0" smtClean="0"/>
              <a:t>of </a:t>
            </a:r>
            <a:r>
              <a:rPr lang="en-US" altLang="ko-KR" dirty="0"/>
              <a:t>Companies (system generated soft copy)</a:t>
            </a:r>
          </a:p>
          <a:p>
            <a:pPr marL="342900" lvl="0" indent="-342900" algn="just">
              <a:lnSpc>
                <a:spcPct val="200000"/>
              </a:lnSpc>
              <a:buFont typeface="+mj-lt"/>
              <a:buAutoNum type="arabicPeriod"/>
            </a:pPr>
            <a:r>
              <a:rPr lang="en-US" altLang="ko-KR" dirty="0"/>
              <a:t>Partnership Deed for partnership business</a:t>
            </a:r>
          </a:p>
          <a:p>
            <a:pPr marL="342900" lvl="0" indent="-342900" algn="just">
              <a:lnSpc>
                <a:spcPct val="200000"/>
              </a:lnSpc>
              <a:buFont typeface="+mj-lt"/>
              <a:buAutoNum type="arabicPeriod"/>
            </a:pPr>
            <a:r>
              <a:rPr lang="en-US" altLang="ko-KR" dirty="0"/>
              <a:t>Tax Compliance Certificate</a:t>
            </a:r>
          </a:p>
          <a:p>
            <a:pPr marL="342900" lvl="0" indent="-342900" algn="just">
              <a:lnSpc>
                <a:spcPct val="200000"/>
              </a:lnSpc>
              <a:buFont typeface="+mj-lt"/>
              <a:buAutoNum type="arabicPeriod"/>
            </a:pPr>
            <a:r>
              <a:rPr lang="en-US" altLang="ko-KR" dirty="0"/>
              <a:t>National Construction Authority Letter/ Certificate for construction category</a:t>
            </a:r>
          </a:p>
        </p:txBody>
      </p:sp>
    </p:spTree>
    <p:extLst>
      <p:ext uri="{BB962C8B-B14F-4D97-AF65-F5344CB8AC3E}">
        <p14:creationId xmlns:p14="http://schemas.microsoft.com/office/powerpoint/2010/main" val="310853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3">
                                            <p:txEl>
                                              <p:pRg st="6" end="6"/>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82" y="195486"/>
            <a:ext cx="9144000" cy="576064"/>
          </a:xfrm>
        </p:spPr>
        <p:txBody>
          <a:bodyPr/>
          <a:lstStyle/>
          <a:p>
            <a:r>
              <a:rPr lang="en-US" altLang="ko-KR" dirty="0" smtClean="0">
                <a:solidFill>
                  <a:srgbClr val="FFFF00"/>
                </a:solidFill>
              </a:rPr>
              <a:t>Women Enterprise Requirements</a:t>
            </a:r>
            <a:endParaRPr lang="ko-KR" altLang="en-US" dirty="0">
              <a:solidFill>
                <a:srgbClr val="FFFF00"/>
              </a:solidFill>
            </a:endParaRPr>
          </a:p>
        </p:txBody>
      </p:sp>
      <p:sp>
        <p:nvSpPr>
          <p:cNvPr id="3" name="Text Placeholder 2"/>
          <p:cNvSpPr>
            <a:spLocks noGrp="1"/>
          </p:cNvSpPr>
          <p:nvPr>
            <p:ph type="body" sz="quarter" idx="11"/>
          </p:nvPr>
        </p:nvSpPr>
        <p:spPr>
          <a:xfrm>
            <a:off x="323528" y="893506"/>
            <a:ext cx="8208912" cy="3960440"/>
          </a:xfrm>
        </p:spPr>
        <p:txBody>
          <a:bodyPr/>
          <a:lstStyle/>
          <a:p>
            <a:pPr lvl="0" algn="just">
              <a:lnSpc>
                <a:spcPct val="200000"/>
              </a:lnSpc>
            </a:pPr>
            <a:r>
              <a:rPr lang="en-US" altLang="ko-KR" dirty="0"/>
              <a:t>H</a:t>
            </a:r>
            <a:r>
              <a:rPr lang="en-US" altLang="ko-KR" dirty="0" smtClean="0"/>
              <a:t>ave Original </a:t>
            </a:r>
            <a:r>
              <a:rPr lang="en-US" altLang="ko-KR" dirty="0"/>
              <a:t>scans of</a:t>
            </a:r>
            <a:r>
              <a:rPr lang="en-US" altLang="ko-KR" dirty="0" smtClean="0"/>
              <a:t>:</a:t>
            </a:r>
          </a:p>
          <a:p>
            <a:pPr algn="l">
              <a:lnSpc>
                <a:spcPct val="200000"/>
              </a:lnSpc>
              <a:buFont typeface="+mj-lt"/>
              <a:buAutoNum type="arabicPeriod"/>
            </a:pPr>
            <a:r>
              <a:rPr lang="en-US" dirty="0">
                <a:solidFill>
                  <a:srgbClr val="FFFFFF"/>
                </a:solidFill>
                <a:latin typeface="Source Sans Pro"/>
              </a:rPr>
              <a:t>National Identity Card/ Kenyan Passport</a:t>
            </a:r>
          </a:p>
          <a:p>
            <a:pPr algn="l">
              <a:lnSpc>
                <a:spcPct val="200000"/>
              </a:lnSpc>
              <a:buFont typeface="+mj-lt"/>
              <a:buAutoNum type="arabicPeriod"/>
            </a:pPr>
            <a:r>
              <a:rPr lang="en-US" dirty="0">
                <a:solidFill>
                  <a:srgbClr val="FFFFFF"/>
                </a:solidFill>
                <a:latin typeface="Source Sans Pro"/>
              </a:rPr>
              <a:t>Business Registration Certificate/ Certificate of Incorporation</a:t>
            </a:r>
          </a:p>
          <a:p>
            <a:pPr algn="l">
              <a:lnSpc>
                <a:spcPct val="200000"/>
              </a:lnSpc>
              <a:buFont typeface="+mj-lt"/>
              <a:buAutoNum type="arabicPeriod"/>
            </a:pPr>
            <a:r>
              <a:rPr lang="en-US" dirty="0">
                <a:solidFill>
                  <a:srgbClr val="FFFFFF"/>
                </a:solidFill>
                <a:latin typeface="Source Sans Pro"/>
              </a:rPr>
              <a:t>CR12 for Limited Company from Registrar of </a:t>
            </a:r>
            <a:r>
              <a:rPr lang="en-US" dirty="0" err="1">
                <a:solidFill>
                  <a:srgbClr val="FFFFFF"/>
                </a:solidFill>
                <a:latin typeface="Source Sans Pro"/>
              </a:rPr>
              <a:t>of</a:t>
            </a:r>
            <a:r>
              <a:rPr lang="en-US" dirty="0">
                <a:solidFill>
                  <a:srgbClr val="FFFFFF"/>
                </a:solidFill>
                <a:latin typeface="Source Sans Pro"/>
              </a:rPr>
              <a:t> Companies (system generated soft copy)</a:t>
            </a:r>
          </a:p>
          <a:p>
            <a:pPr algn="l">
              <a:lnSpc>
                <a:spcPct val="200000"/>
              </a:lnSpc>
              <a:buFont typeface="+mj-lt"/>
              <a:buAutoNum type="arabicPeriod"/>
            </a:pPr>
            <a:r>
              <a:rPr lang="en-US" dirty="0">
                <a:solidFill>
                  <a:srgbClr val="FFFFFF"/>
                </a:solidFill>
                <a:latin typeface="Source Sans Pro"/>
              </a:rPr>
              <a:t>Partnership Deed for partnership business</a:t>
            </a:r>
          </a:p>
          <a:p>
            <a:pPr algn="l">
              <a:lnSpc>
                <a:spcPct val="200000"/>
              </a:lnSpc>
              <a:buFont typeface="+mj-lt"/>
              <a:buAutoNum type="arabicPeriod"/>
            </a:pPr>
            <a:r>
              <a:rPr lang="en-US" dirty="0">
                <a:solidFill>
                  <a:srgbClr val="FFFFFF"/>
                </a:solidFill>
                <a:latin typeface="Source Sans Pro"/>
              </a:rPr>
              <a:t>Tax compliance certificate</a:t>
            </a:r>
          </a:p>
          <a:p>
            <a:pPr algn="l">
              <a:lnSpc>
                <a:spcPct val="200000"/>
              </a:lnSpc>
              <a:buFont typeface="+mj-lt"/>
              <a:buAutoNum type="arabicPeriod"/>
            </a:pPr>
            <a:r>
              <a:rPr lang="en-US" dirty="0">
                <a:solidFill>
                  <a:srgbClr val="FFFFFF"/>
                </a:solidFill>
                <a:latin typeface="Source Sans Pro"/>
              </a:rPr>
              <a:t>National Construction Authority Letter/ Certificate for construction category</a:t>
            </a:r>
          </a:p>
          <a:p>
            <a:pPr lvl="0" algn="just">
              <a:lnSpc>
                <a:spcPct val="200000"/>
              </a:lnSpc>
            </a:pPr>
            <a:endParaRPr lang="en-US" altLang="ko-KR" dirty="0"/>
          </a:p>
        </p:txBody>
      </p:sp>
    </p:spTree>
    <p:extLst>
      <p:ext uri="{BB962C8B-B14F-4D97-AF65-F5344CB8AC3E}">
        <p14:creationId xmlns:p14="http://schemas.microsoft.com/office/powerpoint/2010/main" val="146996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50"/>
                                        <p:tgtEl>
                                          <p:spTgt spid="3">
                                            <p:txEl>
                                              <p:pRg st="1" end="1"/>
                                            </p:txEl>
                                          </p:spTgt>
                                        </p:tgtEl>
                                      </p:cBhvr>
                                    </p:animEffect>
                                    <p:anim calcmode="lin" valueType="num">
                                      <p:cBhvr>
                                        <p:cTn id="15"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250"/>
                                        <p:tgtEl>
                                          <p:spTgt spid="3">
                                            <p:txEl>
                                              <p:pRg st="3" end="3"/>
                                            </p:txEl>
                                          </p:spTgt>
                                        </p:tgtEl>
                                      </p:cBhvr>
                                    </p:animEffect>
                                    <p:anim calcmode="lin" valueType="num">
                                      <p:cBhvr>
                                        <p:cTn id="2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250"/>
                                        <p:tgtEl>
                                          <p:spTgt spid="3">
                                            <p:txEl>
                                              <p:pRg st="4" end="4"/>
                                            </p:txEl>
                                          </p:spTgt>
                                        </p:tgtEl>
                                      </p:cBhvr>
                                    </p:animEffect>
                                    <p:anim calcmode="lin" valueType="num">
                                      <p:cBhvr>
                                        <p:cTn id="36"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250"/>
                                        <p:tgtEl>
                                          <p:spTgt spid="3">
                                            <p:txEl>
                                              <p:pRg st="5" end="5"/>
                                            </p:txEl>
                                          </p:spTgt>
                                        </p:tgtEl>
                                      </p:cBhvr>
                                    </p:animEffect>
                                    <p:anim calcmode="lin" valueType="num">
                                      <p:cBhvr>
                                        <p:cTn id="43"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250"/>
                                        <p:tgtEl>
                                          <p:spTgt spid="3">
                                            <p:txEl>
                                              <p:pRg st="6" end="6"/>
                                            </p:txEl>
                                          </p:spTgt>
                                        </p:tgtEl>
                                      </p:cBhvr>
                                    </p:animEffect>
                                    <p:anim calcmode="lin" valueType="num">
                                      <p:cBhvr>
                                        <p:cTn id="50"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99991" y="-401116"/>
            <a:ext cx="4642939" cy="5544616"/>
          </a:xfrm>
        </p:spPr>
        <p:txBody>
          <a:bodyPr/>
          <a:lstStyle/>
          <a:p>
            <a:pPr lvl="0" algn="just"/>
            <a:r>
              <a:rPr lang="en-US" altLang="ko-KR" sz="1800" b="1" dirty="0" smtClean="0">
                <a:solidFill>
                  <a:srgbClr val="FFFF00"/>
                </a:solidFill>
              </a:rPr>
              <a:t>For </a:t>
            </a:r>
            <a:r>
              <a:rPr lang="en-US" altLang="ko-KR" sz="1800" b="1" dirty="0">
                <a:solidFill>
                  <a:srgbClr val="FFFF00"/>
                </a:solidFill>
              </a:rPr>
              <a:t>partnerships</a:t>
            </a:r>
          </a:p>
          <a:p>
            <a:pPr lvl="0" algn="just"/>
            <a:r>
              <a:rPr lang="en-US" altLang="ko-KR" dirty="0"/>
              <a:t>1.01 - </a:t>
            </a:r>
            <a:r>
              <a:rPr lang="en-US" altLang="ko-KR" dirty="0" smtClean="0"/>
              <a:t>Business </a:t>
            </a:r>
            <a:r>
              <a:rPr lang="en-US" altLang="ko-KR" dirty="0"/>
              <a:t>registration certificate (copy)</a:t>
            </a:r>
          </a:p>
          <a:p>
            <a:pPr lvl="0" algn="just"/>
            <a:r>
              <a:rPr lang="en-US" altLang="ko-KR" dirty="0"/>
              <a:t>2.01 - </a:t>
            </a:r>
            <a:r>
              <a:rPr lang="en-US" altLang="ko-KR" dirty="0" smtClean="0"/>
              <a:t>Partnership </a:t>
            </a:r>
            <a:r>
              <a:rPr lang="en-US" altLang="ko-KR" dirty="0"/>
              <a:t>deed (copy)</a:t>
            </a:r>
          </a:p>
          <a:p>
            <a:pPr lvl="0" algn="just"/>
            <a:r>
              <a:rPr lang="en-US" altLang="ko-KR" dirty="0"/>
              <a:t>3.01 - </a:t>
            </a:r>
            <a:r>
              <a:rPr lang="en-US" altLang="ko-KR" dirty="0" smtClean="0"/>
              <a:t>PIN </a:t>
            </a:r>
            <a:r>
              <a:rPr lang="en-US" altLang="ko-KR" dirty="0"/>
              <a:t>certificate (copy)</a:t>
            </a:r>
          </a:p>
          <a:p>
            <a:pPr lvl="0" algn="just"/>
            <a:r>
              <a:rPr lang="en-US" altLang="ko-KR" dirty="0"/>
              <a:t>For the partners.</a:t>
            </a:r>
          </a:p>
          <a:p>
            <a:pPr lvl="0" algn="just"/>
            <a:r>
              <a:rPr lang="en-US" altLang="ko-KR" dirty="0"/>
              <a:t>4.01 - </a:t>
            </a:r>
            <a:r>
              <a:rPr lang="en-US" altLang="ko-KR" dirty="0" smtClean="0"/>
              <a:t>Tax </a:t>
            </a:r>
            <a:r>
              <a:rPr lang="en-US" altLang="ko-KR" dirty="0"/>
              <a:t>compliance certificate (copy)</a:t>
            </a:r>
          </a:p>
          <a:p>
            <a:pPr lvl="0" algn="just"/>
            <a:r>
              <a:rPr lang="en-US" altLang="ko-KR" dirty="0" smtClean="0"/>
              <a:t>	For </a:t>
            </a:r>
            <a:r>
              <a:rPr lang="en-US" altLang="ko-KR" dirty="0"/>
              <a:t>the </a:t>
            </a:r>
            <a:r>
              <a:rPr lang="en-US" altLang="ko-KR" dirty="0" smtClean="0"/>
              <a:t>partners</a:t>
            </a:r>
          </a:p>
          <a:p>
            <a:pPr lvl="0" algn="just"/>
            <a:endParaRPr lang="en-US" altLang="ko-KR" dirty="0"/>
          </a:p>
          <a:p>
            <a:pPr lvl="0" algn="just"/>
            <a:r>
              <a:rPr lang="en-US" altLang="ko-KR" sz="1800" b="1" dirty="0">
                <a:solidFill>
                  <a:srgbClr val="FFFF00"/>
                </a:solidFill>
              </a:rPr>
              <a:t>For sole proprietorships</a:t>
            </a:r>
          </a:p>
          <a:p>
            <a:pPr lvl="0" algn="just"/>
            <a:r>
              <a:rPr lang="en-US" altLang="ko-KR" dirty="0"/>
              <a:t>1.01 - </a:t>
            </a:r>
            <a:r>
              <a:rPr lang="en-US" altLang="ko-KR" dirty="0" smtClean="0"/>
              <a:t>Business </a:t>
            </a:r>
            <a:r>
              <a:rPr lang="en-US" altLang="ko-KR" dirty="0"/>
              <a:t>registration certificate (copy)</a:t>
            </a:r>
          </a:p>
          <a:p>
            <a:pPr lvl="0" algn="just"/>
            <a:r>
              <a:rPr lang="en-US" altLang="ko-KR" dirty="0"/>
              <a:t>2.01 - </a:t>
            </a:r>
            <a:r>
              <a:rPr lang="en-US" altLang="ko-KR" dirty="0" smtClean="0"/>
              <a:t>PIN </a:t>
            </a:r>
            <a:r>
              <a:rPr lang="en-US" altLang="ko-KR" dirty="0"/>
              <a:t>certificate (copy)</a:t>
            </a:r>
          </a:p>
          <a:p>
            <a:pPr lvl="0" algn="just"/>
            <a:r>
              <a:rPr lang="en-US" altLang="ko-KR" dirty="0"/>
              <a:t>For the owner.</a:t>
            </a:r>
          </a:p>
          <a:p>
            <a:pPr lvl="0" algn="just"/>
            <a:r>
              <a:rPr lang="en-US" altLang="ko-KR" dirty="0"/>
              <a:t>3.01 - </a:t>
            </a:r>
            <a:r>
              <a:rPr lang="en-US" altLang="ko-KR" dirty="0" smtClean="0"/>
              <a:t>Tax </a:t>
            </a:r>
            <a:r>
              <a:rPr lang="en-US" altLang="ko-KR" dirty="0"/>
              <a:t>compliance certificate (copy)</a:t>
            </a:r>
          </a:p>
          <a:p>
            <a:pPr lvl="0" algn="just"/>
            <a:r>
              <a:rPr lang="en-US" altLang="ko-KR" dirty="0"/>
              <a:t>For the owner</a:t>
            </a:r>
            <a:endParaRPr lang="en-US" altLang="ko-KR" dirty="0"/>
          </a:p>
        </p:txBody>
      </p:sp>
      <p:sp>
        <p:nvSpPr>
          <p:cNvPr id="5" name="Text Placeholder 2"/>
          <p:cNvSpPr>
            <a:spLocks noGrp="1"/>
          </p:cNvSpPr>
          <p:nvPr>
            <p:ph type="body" sz="quarter" idx="11"/>
          </p:nvPr>
        </p:nvSpPr>
        <p:spPr>
          <a:xfrm>
            <a:off x="-4199" y="-524594"/>
            <a:ext cx="4288167" cy="5544616"/>
          </a:xfrm>
        </p:spPr>
        <p:txBody>
          <a:bodyPr/>
          <a:lstStyle/>
          <a:p>
            <a:pPr lvl="0" algn="just"/>
            <a:r>
              <a:rPr lang="en-US" altLang="ko-KR" sz="2000" b="1" dirty="0" smtClean="0">
                <a:solidFill>
                  <a:srgbClr val="FFFF00"/>
                </a:solidFill>
              </a:rPr>
              <a:t>Requirements For </a:t>
            </a:r>
            <a:r>
              <a:rPr lang="en-US" altLang="ko-KR" sz="2000" b="1" dirty="0">
                <a:solidFill>
                  <a:srgbClr val="FFFF00"/>
                </a:solidFill>
              </a:rPr>
              <a:t>All</a:t>
            </a:r>
          </a:p>
          <a:p>
            <a:pPr lvl="0" algn="just"/>
            <a:r>
              <a:rPr lang="en-US" altLang="ko-KR" dirty="0"/>
              <a:t>1.01 - </a:t>
            </a:r>
            <a:r>
              <a:rPr lang="en-US" altLang="ko-KR" dirty="0" smtClean="0"/>
              <a:t>Identity </a:t>
            </a:r>
            <a:r>
              <a:rPr lang="en-US" altLang="ko-KR" dirty="0"/>
              <a:t>card (copy)</a:t>
            </a:r>
          </a:p>
          <a:p>
            <a:pPr lvl="0" algn="just"/>
            <a:r>
              <a:rPr lang="en-US" altLang="ko-KR" dirty="0"/>
              <a:t>For each director</a:t>
            </a:r>
          </a:p>
          <a:p>
            <a:pPr lvl="0" algn="just"/>
            <a:r>
              <a:rPr lang="en-US" altLang="ko-KR" dirty="0"/>
              <a:t>2.01 </a:t>
            </a:r>
            <a:r>
              <a:rPr lang="en-US" altLang="ko-KR" dirty="0" smtClean="0"/>
              <a:t>-Contact </a:t>
            </a:r>
            <a:r>
              <a:rPr lang="en-US" altLang="ko-KR" dirty="0"/>
              <a:t>details</a:t>
            </a:r>
          </a:p>
          <a:p>
            <a:pPr lvl="0" algn="just"/>
            <a:r>
              <a:rPr lang="en-US" altLang="ko-KR" dirty="0"/>
              <a:t>1.01 - </a:t>
            </a:r>
            <a:r>
              <a:rPr lang="en-US" altLang="ko-KR" dirty="0" smtClean="0"/>
              <a:t>Certificate </a:t>
            </a:r>
            <a:r>
              <a:rPr lang="en-US" altLang="ko-KR" dirty="0"/>
              <a:t>of incorporation (copy)</a:t>
            </a:r>
          </a:p>
          <a:p>
            <a:pPr lvl="0" algn="just"/>
            <a:r>
              <a:rPr lang="en-US" altLang="ko-KR" dirty="0"/>
              <a:t>2.01 - </a:t>
            </a:r>
            <a:r>
              <a:rPr lang="en-US" altLang="ko-KR" dirty="0" smtClean="0"/>
              <a:t>List </a:t>
            </a:r>
            <a:r>
              <a:rPr lang="en-US" altLang="ko-KR" dirty="0"/>
              <a:t>of shareholders -CR 12 (copy)</a:t>
            </a:r>
          </a:p>
          <a:p>
            <a:pPr lvl="0" algn="just"/>
            <a:r>
              <a:rPr lang="en-US" altLang="ko-KR" dirty="0"/>
              <a:t>3.01 - </a:t>
            </a:r>
            <a:r>
              <a:rPr lang="en-US" altLang="ko-KR" dirty="0" smtClean="0"/>
              <a:t>Memorandum </a:t>
            </a:r>
            <a:r>
              <a:rPr lang="en-US" altLang="ko-KR" dirty="0"/>
              <a:t>of a company with share capital-CR 2 (copy)</a:t>
            </a:r>
          </a:p>
          <a:p>
            <a:pPr lvl="0" algn="just"/>
            <a:r>
              <a:rPr lang="en-US" altLang="ko-KR" dirty="0"/>
              <a:t>4.01 - </a:t>
            </a:r>
            <a:r>
              <a:rPr lang="en-US" altLang="ko-KR" dirty="0" smtClean="0"/>
              <a:t>Company </a:t>
            </a:r>
            <a:r>
              <a:rPr lang="en-US" altLang="ko-KR" dirty="0"/>
              <a:t>PIN (copy)</a:t>
            </a:r>
          </a:p>
          <a:p>
            <a:pPr lvl="0" algn="just"/>
            <a:r>
              <a:rPr lang="en-US" altLang="ko-KR" dirty="0"/>
              <a:t>5.01 - </a:t>
            </a:r>
            <a:r>
              <a:rPr lang="en-US" altLang="ko-KR" dirty="0" smtClean="0"/>
              <a:t>Tax </a:t>
            </a:r>
            <a:r>
              <a:rPr lang="en-US" altLang="ko-KR" dirty="0"/>
              <a:t>compliance certificate</a:t>
            </a:r>
          </a:p>
          <a:p>
            <a:pPr lvl="0" algn="just"/>
            <a:r>
              <a:rPr lang="en-US" altLang="ko-KR" dirty="0"/>
              <a:t>The </a:t>
            </a:r>
            <a:r>
              <a:rPr lang="en-US" altLang="ko-KR" dirty="0" smtClean="0"/>
              <a:t>tax </a:t>
            </a:r>
            <a:r>
              <a:rPr lang="en-US" altLang="ko-KR" dirty="0"/>
              <a:t>compliance certificate ought to be </a:t>
            </a:r>
            <a:r>
              <a:rPr lang="en-US" altLang="ko-KR" dirty="0" smtClean="0"/>
              <a:t>valid</a:t>
            </a:r>
            <a:endParaRPr lang="en-US" altLang="ko-KR" dirty="0"/>
          </a:p>
        </p:txBody>
      </p:sp>
    </p:spTree>
    <p:extLst>
      <p:ext uri="{BB962C8B-B14F-4D97-AF65-F5344CB8AC3E}">
        <p14:creationId xmlns:p14="http://schemas.microsoft.com/office/powerpoint/2010/main" val="16209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24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24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24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249"/>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1249"/>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1249"/>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1249"/>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1249"/>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1249"/>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1499"/>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1499"/>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1499"/>
                                          </p:stCondLst>
                                        </p:cTn>
                                        <p:tgtEl>
                                          <p:spTgt spid="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1499"/>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1499"/>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1499"/>
                                          </p:stCondLst>
                                        </p:cTn>
                                        <p:tgtEl>
                                          <p:spTgt spid="3">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1499"/>
                                          </p:stCondLst>
                                        </p:cTn>
                                        <p:tgtEl>
                                          <p:spTgt spid="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1499"/>
                                          </p:stCondLst>
                                        </p:cTn>
                                        <p:tgtEl>
                                          <p:spTgt spid="3">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1499"/>
                                          </p:stCondLst>
                                        </p:cTn>
                                        <p:tgtEl>
                                          <p:spTgt spid="3">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1499"/>
                                          </p:stCondLst>
                                        </p:cTn>
                                        <p:tgtEl>
                                          <p:spTgt spid="3">
                                            <p:txEl>
                                              <p:pRg st="10" end="1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1499"/>
                                          </p:stCondLst>
                                        </p:cTn>
                                        <p:tgtEl>
                                          <p:spTgt spid="3">
                                            <p:txEl>
                                              <p:pRg st="11" end="1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1499"/>
                                          </p:stCondLst>
                                        </p:cTn>
                                        <p:tgtEl>
                                          <p:spTgt spid="3">
                                            <p:txEl>
                                              <p:pRg st="12" end="1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1499"/>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0440" y="2165776"/>
            <a:ext cx="5183560" cy="982037"/>
          </a:xfrm>
        </p:spPr>
        <p:txBody>
          <a:bodyPr/>
          <a:lstStyle/>
          <a:p>
            <a:r>
              <a:rPr lang="en-US" altLang="ko-KR" dirty="0" smtClean="0"/>
              <a:t>How to register for AGPO certificate?</a:t>
            </a:r>
            <a:endParaRPr lang="ko-KR" altLang="en-US" dirty="0"/>
          </a:p>
        </p:txBody>
      </p:sp>
      <p:sp>
        <p:nvSpPr>
          <p:cNvPr id="4" name="Rectangle 7"/>
          <p:cNvSpPr/>
          <p:nvPr/>
        </p:nvSpPr>
        <p:spPr>
          <a:xfrm>
            <a:off x="1661631" y="2221416"/>
            <a:ext cx="686072" cy="68607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3714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123478"/>
            <a:ext cx="9144000" cy="4176464"/>
          </a:xfrm>
        </p:spPr>
        <p:txBody>
          <a:bodyPr/>
          <a:lstStyle/>
          <a:p>
            <a:pPr marL="342900" lvl="0" indent="-342900" algn="l">
              <a:lnSpc>
                <a:spcPct val="200000"/>
              </a:lnSpc>
              <a:buAutoNum type="arabicPeriod"/>
            </a:pPr>
            <a:r>
              <a:rPr lang="en-US" altLang="ko-KR" b="1" dirty="0" smtClean="0">
                <a:solidFill>
                  <a:srgbClr val="FFFF00"/>
                </a:solidFill>
              </a:rPr>
              <a:t>Visit </a:t>
            </a:r>
            <a:r>
              <a:rPr lang="en-US" altLang="ko-KR" b="1" dirty="0">
                <a:solidFill>
                  <a:srgbClr val="FFFF00"/>
                </a:solidFill>
              </a:rPr>
              <a:t>the AGPO website </a:t>
            </a:r>
            <a:endParaRPr lang="en-US" altLang="ko-KR" b="1" dirty="0" smtClean="0">
              <a:solidFill>
                <a:srgbClr val="FFFF00"/>
              </a:solidFill>
            </a:endParaRPr>
          </a:p>
          <a:p>
            <a:pPr lvl="0" algn="l">
              <a:lnSpc>
                <a:spcPct val="200000"/>
              </a:lnSpc>
            </a:pPr>
            <a:r>
              <a:rPr lang="en-US" altLang="ko-KR" dirty="0" smtClean="0"/>
              <a:t>The </a:t>
            </a:r>
            <a:r>
              <a:rPr lang="en-US" altLang="ko-KR" dirty="0"/>
              <a:t>AGPO official website has all the information you need to register for the certificate. You will find information about eligibility criteria, requirements and the law that governs the issuance of the AGPO certificate</a:t>
            </a:r>
            <a:r>
              <a:rPr lang="en-US" altLang="ko-KR" dirty="0" smtClean="0"/>
              <a:t>.</a:t>
            </a:r>
          </a:p>
          <a:p>
            <a:pPr lvl="0" algn="l">
              <a:lnSpc>
                <a:spcPct val="200000"/>
              </a:lnSpc>
            </a:pPr>
            <a:endParaRPr lang="en-US" altLang="ko-KR" dirty="0"/>
          </a:p>
          <a:p>
            <a:pPr lvl="0" algn="l">
              <a:lnSpc>
                <a:spcPct val="200000"/>
              </a:lnSpc>
            </a:pPr>
            <a:r>
              <a:rPr lang="en-US" altLang="ko-KR" b="1" dirty="0" smtClean="0">
                <a:solidFill>
                  <a:srgbClr val="FFFF00"/>
                </a:solidFill>
              </a:rPr>
              <a:t> </a:t>
            </a:r>
            <a:r>
              <a:rPr lang="en-US" altLang="ko-KR" b="1" dirty="0">
                <a:solidFill>
                  <a:srgbClr val="FFFF00"/>
                </a:solidFill>
              </a:rPr>
              <a:t>2. Create and activate your account </a:t>
            </a:r>
            <a:endParaRPr lang="en-US" altLang="ko-KR" b="1" dirty="0" smtClean="0">
              <a:solidFill>
                <a:srgbClr val="FFFF00"/>
              </a:solidFill>
            </a:endParaRPr>
          </a:p>
          <a:p>
            <a:pPr lvl="0" algn="l">
              <a:lnSpc>
                <a:spcPct val="200000"/>
              </a:lnSpc>
            </a:pPr>
            <a:r>
              <a:rPr lang="en-US" altLang="ko-KR" dirty="0" smtClean="0"/>
              <a:t>You </a:t>
            </a:r>
            <a:r>
              <a:rPr lang="en-US" altLang="ko-KR" dirty="0"/>
              <a:t>must create an account by providing your personal information, email, and set a password. The account is necessary to enable you to log in to the AGPO website and complete your registration. After creating the account, you will receive an activation link in your email. Open it to activate your account. Note that, you have the option of receiving newsletters of new procurement opportunities. </a:t>
            </a:r>
            <a:endParaRPr lang="en-US" altLang="ko-KR" dirty="0"/>
          </a:p>
        </p:txBody>
      </p:sp>
    </p:spTree>
    <p:extLst>
      <p:ext uri="{BB962C8B-B14F-4D97-AF65-F5344CB8AC3E}">
        <p14:creationId xmlns:p14="http://schemas.microsoft.com/office/powerpoint/2010/main" val="37078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7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74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74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74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9552" y="627534"/>
            <a:ext cx="8316416" cy="3888432"/>
          </a:xfrm>
        </p:spPr>
        <p:txBody>
          <a:bodyPr/>
          <a:lstStyle/>
          <a:p>
            <a:pPr lvl="0" algn="l">
              <a:lnSpc>
                <a:spcPct val="200000"/>
              </a:lnSpc>
            </a:pPr>
            <a:r>
              <a:rPr lang="en-US" altLang="ko-KR" b="1" dirty="0" smtClean="0">
                <a:solidFill>
                  <a:srgbClr val="FFFF00"/>
                </a:solidFill>
              </a:rPr>
              <a:t>3</a:t>
            </a:r>
            <a:r>
              <a:rPr lang="en-US" altLang="ko-KR" b="1" dirty="0">
                <a:solidFill>
                  <a:srgbClr val="FFFF00"/>
                </a:solidFill>
              </a:rPr>
              <a:t>. Log in to the AGPO </a:t>
            </a:r>
            <a:r>
              <a:rPr lang="en-US" altLang="ko-KR" b="1" dirty="0" smtClean="0">
                <a:solidFill>
                  <a:srgbClr val="FFFF00"/>
                </a:solidFill>
              </a:rPr>
              <a:t>system</a:t>
            </a:r>
          </a:p>
          <a:p>
            <a:pPr lvl="0" algn="l">
              <a:lnSpc>
                <a:spcPct val="200000"/>
              </a:lnSpc>
            </a:pPr>
            <a:r>
              <a:rPr lang="en-US" altLang="ko-KR" dirty="0" smtClean="0"/>
              <a:t> </a:t>
            </a:r>
            <a:r>
              <a:rPr lang="en-US" altLang="ko-KR" dirty="0"/>
              <a:t>Log in to the AGPO system using the email address and password you used to register an account. </a:t>
            </a:r>
            <a:r>
              <a:rPr lang="en-US" altLang="ko-KR" dirty="0">
                <a:solidFill>
                  <a:srgbClr val="FFFF00"/>
                </a:solidFill>
              </a:rPr>
              <a:t>You cannot log into the account successfully if you have not activated your account</a:t>
            </a:r>
            <a:r>
              <a:rPr lang="en-US" altLang="ko-KR" dirty="0" smtClean="0"/>
              <a:t>.</a:t>
            </a:r>
          </a:p>
          <a:p>
            <a:pPr lvl="0" algn="l">
              <a:lnSpc>
                <a:spcPct val="200000"/>
              </a:lnSpc>
            </a:pPr>
            <a:r>
              <a:rPr lang="en-US" altLang="ko-KR" dirty="0" smtClean="0"/>
              <a:t> </a:t>
            </a:r>
            <a:r>
              <a:rPr lang="en-US" altLang="ko-KR" dirty="0"/>
              <a:t>If you have forgotten your password, you can always request a new one. </a:t>
            </a:r>
            <a:endParaRPr lang="en-US" altLang="ko-KR" dirty="0" smtClean="0"/>
          </a:p>
          <a:p>
            <a:pPr lvl="0" algn="l">
              <a:lnSpc>
                <a:spcPct val="200000"/>
              </a:lnSpc>
            </a:pPr>
            <a:r>
              <a:rPr lang="en-US" altLang="ko-KR" dirty="0" smtClean="0"/>
              <a:t>When </a:t>
            </a:r>
            <a:r>
              <a:rPr lang="en-US" altLang="ko-KR" dirty="0"/>
              <a:t>you log in, a dashboard will appear where you can check your application status. You can update your profile and upload all the requisite documents to get the </a:t>
            </a:r>
            <a:r>
              <a:rPr lang="en-US" altLang="ko-KR" dirty="0" smtClean="0"/>
              <a:t>approval</a:t>
            </a:r>
            <a:r>
              <a:rPr lang="en-US" altLang="ko-KR" dirty="0"/>
              <a:t>. </a:t>
            </a:r>
            <a:endParaRPr lang="en-US" altLang="ko-KR" dirty="0"/>
          </a:p>
        </p:txBody>
      </p:sp>
      <p:sp>
        <p:nvSpPr>
          <p:cNvPr id="5" name="Donut 8">
            <a:extLst>
              <a:ext uri="{FF2B5EF4-FFF2-40B4-BE49-F238E27FC236}">
                <a16:creationId xmlns:a16="http://schemas.microsoft.com/office/drawing/2014/main" xmlns="" id="{9715DA23-ADE8-4CB0-AEE4-6735794B88C6}"/>
              </a:ext>
            </a:extLst>
          </p:cNvPr>
          <p:cNvSpPr/>
          <p:nvPr/>
        </p:nvSpPr>
        <p:spPr>
          <a:xfrm rot="19117295">
            <a:off x="7072239" y="751925"/>
            <a:ext cx="754032" cy="79233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465830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5536" y="699542"/>
            <a:ext cx="8316416" cy="3240360"/>
          </a:xfrm>
        </p:spPr>
        <p:txBody>
          <a:bodyPr/>
          <a:lstStyle/>
          <a:p>
            <a:pPr lvl="0" algn="l">
              <a:lnSpc>
                <a:spcPct val="200000"/>
              </a:lnSpc>
            </a:pPr>
            <a:r>
              <a:rPr lang="en-US" altLang="ko-KR" b="1" dirty="0">
                <a:solidFill>
                  <a:srgbClr val="FFFF00"/>
                </a:solidFill>
              </a:rPr>
              <a:t>4. Business registration </a:t>
            </a:r>
            <a:endParaRPr lang="en-US" altLang="ko-KR" b="1" dirty="0" smtClean="0">
              <a:solidFill>
                <a:srgbClr val="FFFF00"/>
              </a:solidFill>
            </a:endParaRPr>
          </a:p>
          <a:p>
            <a:pPr lvl="0" algn="l">
              <a:lnSpc>
                <a:spcPct val="200000"/>
              </a:lnSpc>
            </a:pPr>
            <a:endParaRPr lang="en-US" altLang="ko-KR" b="1" dirty="0" smtClean="0">
              <a:solidFill>
                <a:srgbClr val="FFFF00"/>
              </a:solidFill>
            </a:endParaRPr>
          </a:p>
          <a:p>
            <a:pPr lvl="0" algn="l">
              <a:lnSpc>
                <a:spcPct val="200000"/>
              </a:lnSpc>
            </a:pPr>
            <a:r>
              <a:rPr lang="en-US" altLang="ko-KR" dirty="0" smtClean="0"/>
              <a:t>In </a:t>
            </a:r>
            <a:r>
              <a:rPr lang="en-US" altLang="ko-KR" dirty="0"/>
              <a:t>this step, </a:t>
            </a:r>
            <a:r>
              <a:rPr lang="en-US" altLang="ko-KR" dirty="0" smtClean="0"/>
              <a:t>one </a:t>
            </a:r>
            <a:r>
              <a:rPr lang="en-US" altLang="ko-KR" dirty="0"/>
              <a:t>should register </a:t>
            </a:r>
            <a:r>
              <a:rPr lang="en-US" altLang="ko-KR" dirty="0" smtClean="0"/>
              <a:t>the </a:t>
            </a:r>
            <a:r>
              <a:rPr lang="en-US" altLang="ko-KR" dirty="0"/>
              <a:t>business by filling in all the information in the fields provided. </a:t>
            </a:r>
            <a:endParaRPr lang="en-US" altLang="ko-KR" dirty="0" smtClean="0"/>
          </a:p>
          <a:p>
            <a:pPr lvl="0" algn="l">
              <a:lnSpc>
                <a:spcPct val="200000"/>
              </a:lnSpc>
            </a:pPr>
            <a:r>
              <a:rPr lang="en-US" altLang="ko-KR" dirty="0"/>
              <a:t>A</a:t>
            </a:r>
            <a:r>
              <a:rPr lang="en-US" altLang="ko-KR" dirty="0" smtClean="0"/>
              <a:t>lso </a:t>
            </a:r>
            <a:r>
              <a:rPr lang="en-US" altLang="ko-KR" dirty="0"/>
              <a:t>attach original scans of the documents mentioned in section one above. </a:t>
            </a:r>
            <a:endParaRPr lang="en-US" altLang="ko-KR" dirty="0" smtClean="0"/>
          </a:p>
          <a:p>
            <a:pPr lvl="0" algn="l">
              <a:lnSpc>
                <a:spcPct val="200000"/>
              </a:lnSpc>
            </a:pPr>
            <a:r>
              <a:rPr lang="en-US" altLang="ko-KR" dirty="0" smtClean="0"/>
              <a:t>The </a:t>
            </a:r>
            <a:r>
              <a:rPr lang="en-US" altLang="ko-KR" dirty="0"/>
              <a:t>business enterprise information is necessary to enable you to get news on the resources that best suit your business. </a:t>
            </a:r>
            <a:endParaRPr lang="en-US" altLang="ko-KR" dirty="0" smtClean="0"/>
          </a:p>
          <a:p>
            <a:pPr lvl="0" algn="l">
              <a:lnSpc>
                <a:spcPct val="200000"/>
              </a:lnSpc>
            </a:pPr>
            <a:r>
              <a:rPr lang="en-US" altLang="ko-KR" dirty="0" smtClean="0"/>
              <a:t>It </a:t>
            </a:r>
            <a:r>
              <a:rPr lang="en-US" altLang="ko-KR" dirty="0"/>
              <a:t>also puts you in a pre-qualified stage of accessing AGPO tenders. </a:t>
            </a:r>
            <a:endParaRPr lang="en-US" altLang="ko-KR" dirty="0"/>
          </a:p>
        </p:txBody>
      </p:sp>
      <p:sp>
        <p:nvSpPr>
          <p:cNvPr id="4" name="Rounded Rectangle 10">
            <a:extLst>
              <a:ext uri="{FF2B5EF4-FFF2-40B4-BE49-F238E27FC236}">
                <a16:creationId xmlns:a16="http://schemas.microsoft.com/office/drawing/2014/main" xmlns="" id="{55AE05C0-86A7-483A-8DC3-DBAB9D8A5E56}"/>
              </a:ext>
            </a:extLst>
          </p:cNvPr>
          <p:cNvSpPr/>
          <p:nvPr/>
        </p:nvSpPr>
        <p:spPr>
          <a:xfrm rot="19242700">
            <a:off x="7399179" y="584527"/>
            <a:ext cx="576064" cy="7200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837449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0"/>
            <a:ext cx="9144000" cy="5143500"/>
          </a:xfrm>
        </p:spPr>
        <p:txBody>
          <a:bodyPr/>
          <a:lstStyle/>
          <a:p>
            <a:pPr lvl="0" algn="l">
              <a:lnSpc>
                <a:spcPct val="200000"/>
              </a:lnSpc>
            </a:pPr>
            <a:r>
              <a:rPr lang="en-US" altLang="ko-KR" b="1" dirty="0">
                <a:solidFill>
                  <a:srgbClr val="FFFF00"/>
                </a:solidFill>
              </a:rPr>
              <a:t>5. Compliance </a:t>
            </a:r>
            <a:endParaRPr lang="en-US" altLang="ko-KR" b="1" dirty="0" smtClean="0">
              <a:solidFill>
                <a:srgbClr val="FFFF00"/>
              </a:solidFill>
            </a:endParaRPr>
          </a:p>
          <a:p>
            <a:pPr lvl="0" algn="l">
              <a:lnSpc>
                <a:spcPct val="200000"/>
              </a:lnSpc>
            </a:pPr>
            <a:r>
              <a:rPr lang="en-US" altLang="ko-KR" dirty="0" smtClean="0"/>
              <a:t>You </a:t>
            </a:r>
            <a:r>
              <a:rPr lang="en-US" altLang="ko-KR" dirty="0"/>
              <a:t>must submit your enterprise’s compliance details when applying for the AGPO certificate. These details include: </a:t>
            </a:r>
            <a:endParaRPr lang="en-US" altLang="ko-KR" dirty="0" smtClean="0"/>
          </a:p>
          <a:p>
            <a:pPr marL="285750" lvl="0" indent="-285750" algn="l">
              <a:lnSpc>
                <a:spcPct val="150000"/>
              </a:lnSpc>
              <a:buFont typeface="Wingdings" panose="05000000000000000000" pitchFamily="2" charset="2"/>
              <a:buChar char="ü"/>
            </a:pPr>
            <a:r>
              <a:rPr lang="en-US" altLang="ko-KR" dirty="0" smtClean="0"/>
              <a:t>Your </a:t>
            </a:r>
            <a:r>
              <a:rPr lang="en-US" altLang="ko-KR" dirty="0"/>
              <a:t>business type – ICT, Security, Construction, etc. </a:t>
            </a:r>
            <a:endParaRPr lang="en-US" altLang="ko-KR" dirty="0" smtClean="0"/>
          </a:p>
          <a:p>
            <a:pPr marL="285750" lvl="0" indent="-285750" algn="l">
              <a:lnSpc>
                <a:spcPct val="150000"/>
              </a:lnSpc>
              <a:buFont typeface="Wingdings" panose="05000000000000000000" pitchFamily="2" charset="2"/>
              <a:buChar char="ü"/>
            </a:pPr>
            <a:r>
              <a:rPr lang="en-US" altLang="ko-KR" dirty="0" smtClean="0"/>
              <a:t>Number </a:t>
            </a:r>
            <a:r>
              <a:rPr lang="en-US" altLang="ko-KR" dirty="0"/>
              <a:t>of employees </a:t>
            </a:r>
            <a:endParaRPr lang="en-US" altLang="ko-KR" dirty="0" smtClean="0"/>
          </a:p>
          <a:p>
            <a:pPr marL="285750" lvl="0" indent="-285750" algn="l">
              <a:lnSpc>
                <a:spcPct val="150000"/>
              </a:lnSpc>
              <a:buFont typeface="Wingdings" panose="05000000000000000000" pitchFamily="2" charset="2"/>
              <a:buChar char="ü"/>
            </a:pPr>
            <a:r>
              <a:rPr lang="en-US" altLang="ko-KR" dirty="0" smtClean="0"/>
              <a:t>Annual </a:t>
            </a:r>
            <a:r>
              <a:rPr lang="en-US" altLang="ko-KR" dirty="0"/>
              <a:t>Turnover in Kenya Shillings </a:t>
            </a:r>
            <a:endParaRPr lang="en-US" altLang="ko-KR" dirty="0" smtClean="0"/>
          </a:p>
          <a:p>
            <a:pPr marL="285750" lvl="0" indent="-285750" algn="l">
              <a:lnSpc>
                <a:spcPct val="150000"/>
              </a:lnSpc>
              <a:buFont typeface="Wingdings" panose="05000000000000000000" pitchFamily="2" charset="2"/>
              <a:buChar char="ü"/>
            </a:pPr>
            <a:r>
              <a:rPr lang="en-US" altLang="ko-KR" dirty="0" smtClean="0"/>
              <a:t>Incorporation </a:t>
            </a:r>
            <a:r>
              <a:rPr lang="en-US" altLang="ko-KR" dirty="0"/>
              <a:t>Certificate Number </a:t>
            </a:r>
            <a:endParaRPr lang="en-US" altLang="ko-KR" dirty="0" smtClean="0"/>
          </a:p>
          <a:p>
            <a:pPr marL="285750" lvl="0" indent="-285750" algn="l">
              <a:lnSpc>
                <a:spcPct val="150000"/>
              </a:lnSpc>
              <a:buFont typeface="Wingdings" panose="05000000000000000000" pitchFamily="2" charset="2"/>
              <a:buChar char="ü"/>
            </a:pPr>
            <a:r>
              <a:rPr lang="en-US" altLang="ko-KR" dirty="0" smtClean="0"/>
              <a:t>Years </a:t>
            </a:r>
            <a:r>
              <a:rPr lang="en-US" altLang="ko-KR" dirty="0"/>
              <a:t>of experience </a:t>
            </a:r>
            <a:endParaRPr lang="en-US" altLang="ko-KR" dirty="0" smtClean="0"/>
          </a:p>
          <a:p>
            <a:pPr marL="285750" lvl="0" indent="-285750" algn="l">
              <a:lnSpc>
                <a:spcPct val="150000"/>
              </a:lnSpc>
              <a:buFont typeface="Wingdings" panose="05000000000000000000" pitchFamily="2" charset="2"/>
              <a:buChar char="ü"/>
            </a:pPr>
            <a:r>
              <a:rPr lang="en-US" altLang="ko-KR" dirty="0" smtClean="0"/>
              <a:t>PIN </a:t>
            </a:r>
            <a:r>
              <a:rPr lang="en-US" altLang="ko-KR" dirty="0"/>
              <a:t>Number </a:t>
            </a:r>
            <a:endParaRPr lang="en-US" altLang="ko-KR" dirty="0" smtClean="0"/>
          </a:p>
          <a:p>
            <a:pPr marL="285750" lvl="0" indent="-285750" algn="l">
              <a:lnSpc>
                <a:spcPct val="150000"/>
              </a:lnSpc>
              <a:buFont typeface="Wingdings" panose="05000000000000000000" pitchFamily="2" charset="2"/>
              <a:buChar char="ü"/>
            </a:pPr>
            <a:r>
              <a:rPr lang="en-US" altLang="ko-KR" dirty="0" smtClean="0"/>
              <a:t>Tax </a:t>
            </a:r>
            <a:r>
              <a:rPr lang="en-US" altLang="ko-KR" dirty="0"/>
              <a:t>Compliance Certificate number </a:t>
            </a:r>
            <a:endParaRPr lang="en-US" altLang="ko-KR" dirty="0" smtClean="0"/>
          </a:p>
          <a:p>
            <a:pPr marL="285750" lvl="0" indent="-285750" algn="l">
              <a:lnSpc>
                <a:spcPct val="150000"/>
              </a:lnSpc>
              <a:buFont typeface="Wingdings" panose="05000000000000000000" pitchFamily="2" charset="2"/>
              <a:buChar char="ü"/>
            </a:pPr>
            <a:r>
              <a:rPr lang="en-US" altLang="ko-KR" dirty="0" smtClean="0"/>
              <a:t>VAT </a:t>
            </a:r>
            <a:r>
              <a:rPr lang="en-US" altLang="ko-KR" dirty="0"/>
              <a:t>Number where applicable </a:t>
            </a:r>
            <a:endParaRPr lang="en-US" altLang="ko-KR" dirty="0" smtClean="0"/>
          </a:p>
          <a:p>
            <a:pPr marL="285750" lvl="0" indent="-285750" algn="l">
              <a:lnSpc>
                <a:spcPct val="150000"/>
              </a:lnSpc>
              <a:buFont typeface="Wingdings" panose="05000000000000000000" pitchFamily="2" charset="2"/>
              <a:buChar char="ü"/>
            </a:pPr>
            <a:r>
              <a:rPr lang="en-US" altLang="ko-KR" dirty="0" smtClean="0"/>
              <a:t>Bank </a:t>
            </a:r>
            <a:r>
              <a:rPr lang="en-US" altLang="ko-KR" dirty="0"/>
              <a:t>details including name, branch, account name and account number </a:t>
            </a:r>
            <a:endParaRPr lang="en-US" altLang="ko-KR" dirty="0"/>
          </a:p>
        </p:txBody>
      </p:sp>
      <p:sp>
        <p:nvSpPr>
          <p:cNvPr id="4" name="Isosceles Triangle 13">
            <a:extLst>
              <a:ext uri="{FF2B5EF4-FFF2-40B4-BE49-F238E27FC236}">
                <a16:creationId xmlns:a16="http://schemas.microsoft.com/office/drawing/2014/main" xmlns="" id="{7D23F429-D80E-440B-8B76-B7EBC9B12407}"/>
              </a:ext>
            </a:extLst>
          </p:cNvPr>
          <p:cNvSpPr/>
          <p:nvPr/>
        </p:nvSpPr>
        <p:spPr>
          <a:xfrm rot="10800000">
            <a:off x="7092280" y="1563638"/>
            <a:ext cx="761206" cy="144535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81920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0"/>
            <a:ext cx="9144000" cy="4659982"/>
          </a:xfrm>
        </p:spPr>
        <p:txBody>
          <a:bodyPr/>
          <a:lstStyle/>
          <a:p>
            <a:pPr lvl="0" algn="l">
              <a:lnSpc>
                <a:spcPct val="200000"/>
              </a:lnSpc>
            </a:pPr>
            <a:r>
              <a:rPr lang="en-US" altLang="ko-KR" b="1" dirty="0">
                <a:solidFill>
                  <a:srgbClr val="FFFF00"/>
                </a:solidFill>
              </a:rPr>
              <a:t>6. Government history </a:t>
            </a:r>
            <a:endParaRPr lang="en-US" altLang="ko-KR" b="1" dirty="0" smtClean="0">
              <a:solidFill>
                <a:srgbClr val="FFFF00"/>
              </a:solidFill>
            </a:endParaRPr>
          </a:p>
          <a:p>
            <a:pPr lvl="0" algn="l">
              <a:lnSpc>
                <a:spcPct val="200000"/>
              </a:lnSpc>
            </a:pPr>
            <a:r>
              <a:rPr lang="en-US" altLang="ko-KR" dirty="0"/>
              <a:t>S</a:t>
            </a:r>
            <a:r>
              <a:rPr lang="en-US" altLang="ko-KR" dirty="0" smtClean="0"/>
              <a:t>ubmit </a:t>
            </a:r>
            <a:r>
              <a:rPr lang="en-US" altLang="ko-KR" dirty="0"/>
              <a:t>any history of working with the Government of </a:t>
            </a:r>
            <a:r>
              <a:rPr lang="en-US" altLang="ko-KR" dirty="0" smtClean="0"/>
              <a:t>Kenya; </a:t>
            </a:r>
            <a:r>
              <a:rPr lang="en-US" altLang="ko-KR" dirty="0" err="1" smtClean="0"/>
              <a:t>i.e</a:t>
            </a:r>
            <a:r>
              <a:rPr lang="en-US" altLang="ko-KR" dirty="0" smtClean="0"/>
              <a:t> </a:t>
            </a:r>
            <a:r>
              <a:rPr lang="en-US" altLang="ko-KR" dirty="0"/>
              <a:t>whether </a:t>
            </a:r>
            <a:r>
              <a:rPr lang="en-US" altLang="ko-KR" dirty="0" smtClean="0"/>
              <a:t>your organization has previously won a tender under the </a:t>
            </a:r>
            <a:r>
              <a:rPr lang="en-US" altLang="ko-KR" dirty="0"/>
              <a:t>30% scheme or a supplier. Also, </a:t>
            </a:r>
            <a:r>
              <a:rPr lang="en-US" altLang="ko-KR" dirty="0" smtClean="0"/>
              <a:t>include </a:t>
            </a:r>
            <a:r>
              <a:rPr lang="en-US" altLang="ko-KR" dirty="0"/>
              <a:t>any tender value and answer whether you have done any capacity building in the past. </a:t>
            </a:r>
            <a:endParaRPr lang="en-US" altLang="ko-KR" dirty="0" smtClean="0"/>
          </a:p>
          <a:p>
            <a:pPr lvl="0" algn="l">
              <a:lnSpc>
                <a:spcPct val="200000"/>
              </a:lnSpc>
            </a:pPr>
            <a:endParaRPr lang="en-US" altLang="ko-KR" dirty="0" smtClean="0"/>
          </a:p>
          <a:p>
            <a:pPr lvl="0" algn="l">
              <a:lnSpc>
                <a:spcPct val="200000"/>
              </a:lnSpc>
            </a:pPr>
            <a:r>
              <a:rPr lang="en-US" altLang="ko-KR" dirty="0" smtClean="0"/>
              <a:t>After </a:t>
            </a:r>
            <a:r>
              <a:rPr lang="en-US" altLang="ko-KR" dirty="0"/>
              <a:t>completing the application and uploading all the documents, the next step is to wait. You can always log back into the website to check your AGPO certificate application status. </a:t>
            </a:r>
            <a:r>
              <a:rPr lang="en-US" altLang="ko-KR" dirty="0" smtClean="0"/>
              <a:t>The certificate is renewable </a:t>
            </a:r>
            <a:r>
              <a:rPr lang="en-US" altLang="ko-KR" dirty="0"/>
              <a:t>every two years. </a:t>
            </a:r>
            <a:endParaRPr lang="en-US" altLang="ko-KR" dirty="0" smtClean="0"/>
          </a:p>
          <a:p>
            <a:pPr lvl="0" algn="l">
              <a:lnSpc>
                <a:spcPct val="200000"/>
              </a:lnSpc>
            </a:pPr>
            <a:r>
              <a:rPr lang="en-US" altLang="ko-KR" b="1" dirty="0" smtClean="0">
                <a:solidFill>
                  <a:srgbClr val="FFFF00"/>
                </a:solidFill>
              </a:rPr>
              <a:t>The </a:t>
            </a:r>
            <a:r>
              <a:rPr lang="en-US" altLang="ko-KR" b="1" dirty="0">
                <a:solidFill>
                  <a:srgbClr val="FFFF00"/>
                </a:solidFill>
              </a:rPr>
              <a:t>AGPO registration process </a:t>
            </a:r>
            <a:r>
              <a:rPr lang="en-US" altLang="ko-KR" b="1" dirty="0" smtClean="0">
                <a:solidFill>
                  <a:srgbClr val="FFFF00"/>
                </a:solidFill>
              </a:rPr>
              <a:t>takes </a:t>
            </a:r>
            <a:r>
              <a:rPr lang="en-US" altLang="ko-KR" b="1" dirty="0">
                <a:solidFill>
                  <a:srgbClr val="FFFF00"/>
                </a:solidFill>
              </a:rPr>
              <a:t>at least an hour</a:t>
            </a:r>
            <a:r>
              <a:rPr lang="en-US" altLang="ko-KR" dirty="0"/>
              <a:t> to complete the registration if you have all the necessary documents. If not, the registration portal allows you to save the information you input in the required fields. That means you can always come back and review the information before proceeding. </a:t>
            </a:r>
            <a:endParaRPr lang="en-US" altLang="ko-KR" dirty="0"/>
          </a:p>
        </p:txBody>
      </p:sp>
      <p:sp>
        <p:nvSpPr>
          <p:cNvPr id="4" name="Teardrop 1">
            <a:extLst>
              <a:ext uri="{FF2B5EF4-FFF2-40B4-BE49-F238E27FC236}">
                <a16:creationId xmlns:a16="http://schemas.microsoft.com/office/drawing/2014/main" xmlns="" id="{C2421D8E-087C-45E4-AB5B-1D7C4DAB9493}"/>
              </a:ext>
            </a:extLst>
          </p:cNvPr>
          <p:cNvSpPr/>
          <p:nvPr/>
        </p:nvSpPr>
        <p:spPr>
          <a:xfrm rot="18805991">
            <a:off x="4504507" y="2002243"/>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90626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763688" y="555526"/>
            <a:ext cx="648072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cs typeface="Arial" pitchFamily="34" charset="0"/>
              </a:rPr>
              <a:t>Things to know</a:t>
            </a:r>
            <a:endParaRPr lang="en-US" sz="3600" dirty="0">
              <a:solidFill>
                <a:schemeClr val="bg1"/>
              </a:solidFill>
              <a:cs typeface="Arial" pitchFamily="34" charset="0"/>
            </a:endParaRPr>
          </a:p>
        </p:txBody>
      </p:sp>
      <p:sp>
        <p:nvSpPr>
          <p:cNvPr id="39" name="TextBox 10"/>
          <p:cNvSpPr txBox="1"/>
          <p:nvPr/>
        </p:nvSpPr>
        <p:spPr bwMode="auto">
          <a:xfrm>
            <a:off x="2564378" y="4089351"/>
            <a:ext cx="4902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smtClean="0">
                <a:solidFill>
                  <a:schemeClr val="bg1"/>
                </a:solidFill>
                <a:cs typeface="Arial" pitchFamily="34" charset="0"/>
              </a:rPr>
              <a:t>Where are the tenders?</a:t>
            </a:r>
            <a:endParaRPr lang="ko-KR" altLang="en-US" sz="1400" b="1" dirty="0">
              <a:solidFill>
                <a:schemeClr val="bg1"/>
              </a:solidFill>
              <a:cs typeface="Arial" pitchFamily="34" charset="0"/>
            </a:endParaRPr>
          </a:p>
        </p:txBody>
      </p:sp>
      <p:sp>
        <p:nvSpPr>
          <p:cNvPr id="50" name="TextBox 10"/>
          <p:cNvSpPr txBox="1"/>
          <p:nvPr/>
        </p:nvSpPr>
        <p:spPr bwMode="auto">
          <a:xfrm>
            <a:off x="2564378" y="1408919"/>
            <a:ext cx="4902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smtClean="0">
                <a:solidFill>
                  <a:schemeClr val="bg1"/>
                </a:solidFill>
                <a:cs typeface="Arial" pitchFamily="34" charset="0"/>
              </a:rPr>
              <a:t>What is AGPO?</a:t>
            </a:r>
            <a:endParaRPr lang="ko-KR" altLang="en-US" sz="1400" b="1" dirty="0">
              <a:solidFill>
                <a:schemeClr val="bg1"/>
              </a:solidFill>
              <a:cs typeface="Arial" pitchFamily="34" charset="0"/>
            </a:endParaRPr>
          </a:p>
        </p:txBody>
      </p:sp>
      <p:sp>
        <p:nvSpPr>
          <p:cNvPr id="53" name="TextBox 10"/>
          <p:cNvSpPr txBox="1"/>
          <p:nvPr/>
        </p:nvSpPr>
        <p:spPr bwMode="auto">
          <a:xfrm>
            <a:off x="2564378" y="2079027"/>
            <a:ext cx="4902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smtClean="0">
                <a:solidFill>
                  <a:schemeClr val="bg1"/>
                </a:solidFill>
                <a:cs typeface="Arial" pitchFamily="34" charset="0"/>
              </a:rPr>
              <a:t>Definitions to Know</a:t>
            </a:r>
            <a:endParaRPr lang="ko-KR" altLang="en-US" sz="1400" b="1" dirty="0">
              <a:solidFill>
                <a:schemeClr val="bg1"/>
              </a:solidFill>
              <a:cs typeface="Arial" pitchFamily="34" charset="0"/>
            </a:endParaRPr>
          </a:p>
        </p:txBody>
      </p:sp>
      <p:sp>
        <p:nvSpPr>
          <p:cNvPr id="56" name="TextBox 10"/>
          <p:cNvSpPr txBox="1"/>
          <p:nvPr/>
        </p:nvSpPr>
        <p:spPr bwMode="auto">
          <a:xfrm>
            <a:off x="2564378" y="2749135"/>
            <a:ext cx="4902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smtClean="0">
                <a:solidFill>
                  <a:schemeClr val="bg1"/>
                </a:solidFill>
                <a:cs typeface="Arial" pitchFamily="34" charset="0"/>
              </a:rPr>
              <a:t>Requirements</a:t>
            </a:r>
            <a:endParaRPr lang="ko-KR" altLang="en-US" sz="1400" b="1" dirty="0">
              <a:solidFill>
                <a:schemeClr val="bg1"/>
              </a:solidFill>
              <a:cs typeface="Arial" pitchFamily="34" charset="0"/>
            </a:endParaRPr>
          </a:p>
        </p:txBody>
      </p:sp>
      <p:sp>
        <p:nvSpPr>
          <p:cNvPr id="59" name="TextBox 10"/>
          <p:cNvSpPr txBox="1"/>
          <p:nvPr/>
        </p:nvSpPr>
        <p:spPr bwMode="auto">
          <a:xfrm>
            <a:off x="2564378" y="3419243"/>
            <a:ext cx="4902230"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smtClean="0">
                <a:solidFill>
                  <a:schemeClr val="bg1"/>
                </a:solidFill>
                <a:cs typeface="Arial" pitchFamily="34" charset="0"/>
              </a:rPr>
              <a:t>How to get AGPO Certificate</a:t>
            </a:r>
            <a:endParaRPr lang="ko-KR" altLang="en-US" sz="1400" b="1" dirty="0">
              <a:solidFill>
                <a:schemeClr val="bg1"/>
              </a:solidFill>
              <a:cs typeface="Arial" pitchFamily="34" charset="0"/>
            </a:endParaRPr>
          </a:p>
        </p:txBody>
      </p:sp>
      <p:sp>
        <p:nvSpPr>
          <p:cNvPr id="61" name="TextBox 4"/>
          <p:cNvSpPr txBox="1"/>
          <p:nvPr/>
        </p:nvSpPr>
        <p:spPr>
          <a:xfrm>
            <a:off x="1763688" y="1455071"/>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dirty="0">
                <a:solidFill>
                  <a:schemeClr val="accent1"/>
                </a:solidFill>
                <a:cs typeface="Arial" pitchFamily="34" charset="0"/>
              </a:rPr>
              <a:t>01</a:t>
            </a:r>
          </a:p>
        </p:txBody>
      </p:sp>
      <p:sp>
        <p:nvSpPr>
          <p:cNvPr id="62" name="TextBox 4"/>
          <p:cNvSpPr txBox="1"/>
          <p:nvPr/>
        </p:nvSpPr>
        <p:spPr>
          <a:xfrm>
            <a:off x="1763688" y="2125179"/>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dirty="0">
                <a:solidFill>
                  <a:schemeClr val="accent2"/>
                </a:solidFill>
                <a:cs typeface="Arial" pitchFamily="34" charset="0"/>
              </a:rPr>
              <a:t>02</a:t>
            </a:r>
          </a:p>
        </p:txBody>
      </p:sp>
      <p:sp>
        <p:nvSpPr>
          <p:cNvPr id="63" name="TextBox 4"/>
          <p:cNvSpPr txBox="1"/>
          <p:nvPr/>
        </p:nvSpPr>
        <p:spPr>
          <a:xfrm>
            <a:off x="1763688" y="2795287"/>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dirty="0">
                <a:solidFill>
                  <a:schemeClr val="accent3"/>
                </a:solidFill>
                <a:cs typeface="Arial" pitchFamily="34" charset="0"/>
              </a:rPr>
              <a:t>03</a:t>
            </a:r>
          </a:p>
        </p:txBody>
      </p:sp>
      <p:sp>
        <p:nvSpPr>
          <p:cNvPr id="64" name="TextBox 4"/>
          <p:cNvSpPr txBox="1"/>
          <p:nvPr/>
        </p:nvSpPr>
        <p:spPr>
          <a:xfrm>
            <a:off x="1763688" y="3465395"/>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dirty="0">
                <a:solidFill>
                  <a:schemeClr val="accent4"/>
                </a:solidFill>
                <a:cs typeface="Arial" pitchFamily="34" charset="0"/>
              </a:rPr>
              <a:t>04</a:t>
            </a:r>
          </a:p>
        </p:txBody>
      </p:sp>
      <p:sp>
        <p:nvSpPr>
          <p:cNvPr id="65" name="TextBox 4"/>
          <p:cNvSpPr txBox="1"/>
          <p:nvPr/>
        </p:nvSpPr>
        <p:spPr>
          <a:xfrm>
            <a:off x="1763688" y="4135503"/>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dirty="0">
                <a:solidFill>
                  <a:schemeClr val="accent5"/>
                </a:solidFill>
                <a:cs typeface="Arial" pitchFamily="34" charset="0"/>
              </a:rPr>
              <a:t>05</a:t>
            </a:r>
          </a:p>
        </p:txBody>
      </p:sp>
    </p:spTree>
    <p:extLst>
      <p:ext uri="{BB962C8B-B14F-4D97-AF65-F5344CB8AC3E}">
        <p14:creationId xmlns:p14="http://schemas.microsoft.com/office/powerpoint/2010/main" val="10950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250"/>
                                        <p:tgtEl>
                                          <p:spTgt spid="61"/>
                                        </p:tgtEl>
                                      </p:cBhvr>
                                    </p:animEffect>
                                    <p:anim calcmode="lin" valueType="num">
                                      <p:cBhvr>
                                        <p:cTn id="8" dur="2250" fill="hold"/>
                                        <p:tgtEl>
                                          <p:spTgt spid="61"/>
                                        </p:tgtEl>
                                        <p:attrNameLst>
                                          <p:attrName>ppt_x</p:attrName>
                                        </p:attrNameLst>
                                      </p:cBhvr>
                                      <p:tavLst>
                                        <p:tav tm="0">
                                          <p:val>
                                            <p:strVal val="#ppt_x"/>
                                          </p:val>
                                        </p:tav>
                                        <p:tav tm="100000">
                                          <p:val>
                                            <p:strVal val="#ppt_x"/>
                                          </p:val>
                                        </p:tav>
                                      </p:tavLst>
                                    </p:anim>
                                    <p:anim calcmode="lin" valueType="num">
                                      <p:cBhvr>
                                        <p:cTn id="9" dur="22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0440" y="2165777"/>
            <a:ext cx="5183560" cy="473576"/>
          </a:xfrm>
        </p:spPr>
        <p:txBody>
          <a:bodyPr/>
          <a:lstStyle/>
          <a:p>
            <a:r>
              <a:rPr lang="en-US" altLang="ko-KR" dirty="0" smtClean="0"/>
              <a:t>Where are the tenders?</a:t>
            </a:r>
            <a:endParaRPr lang="ko-KR" altLang="en-US" dirty="0"/>
          </a:p>
        </p:txBody>
      </p:sp>
      <p:sp>
        <p:nvSpPr>
          <p:cNvPr id="4" name="Rectangle 7"/>
          <p:cNvSpPr/>
          <p:nvPr/>
        </p:nvSpPr>
        <p:spPr>
          <a:xfrm>
            <a:off x="1661631" y="2221416"/>
            <a:ext cx="686072" cy="68607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903079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0"/>
            <a:ext cx="9144000" cy="4659982"/>
          </a:xfrm>
        </p:spPr>
        <p:txBody>
          <a:bodyPr/>
          <a:lstStyle/>
          <a:p>
            <a:pPr lvl="0" algn="l">
              <a:lnSpc>
                <a:spcPct val="200000"/>
              </a:lnSpc>
            </a:pPr>
            <a:endParaRPr lang="en-US" altLang="ko-KR" dirty="0" smtClean="0">
              <a:solidFill>
                <a:srgbClr val="FFFF00"/>
              </a:solidFill>
            </a:endParaRPr>
          </a:p>
          <a:p>
            <a:pPr lvl="0" algn="l">
              <a:lnSpc>
                <a:spcPct val="150000"/>
              </a:lnSpc>
            </a:pPr>
            <a:r>
              <a:rPr lang="en-US" altLang="ko-KR" u="sng" dirty="0" smtClean="0">
                <a:solidFill>
                  <a:srgbClr val="FFFF00"/>
                </a:solidFill>
              </a:rPr>
              <a:t>Government Tenders</a:t>
            </a:r>
          </a:p>
          <a:p>
            <a:pPr lvl="0" algn="l">
              <a:lnSpc>
                <a:spcPct val="150000"/>
              </a:lnSpc>
            </a:pPr>
            <a:r>
              <a:rPr lang="en-US" altLang="ko-KR" dirty="0" smtClean="0"/>
              <a:t>1. The best website that lists relevant tenders for youth, women and PWD is the AGPO website. </a:t>
            </a:r>
          </a:p>
          <a:p>
            <a:pPr lvl="0" algn="l">
              <a:lnSpc>
                <a:spcPct val="150000"/>
              </a:lnSpc>
            </a:pPr>
            <a:r>
              <a:rPr lang="en-US" altLang="ko-KR" dirty="0" smtClean="0"/>
              <a:t>However, the main disadvantage is that it is not constantly updated</a:t>
            </a:r>
          </a:p>
          <a:p>
            <a:pPr lvl="0" algn="l">
              <a:lnSpc>
                <a:spcPct val="150000"/>
              </a:lnSpc>
            </a:pPr>
            <a:r>
              <a:rPr lang="en-US" altLang="ko-KR" dirty="0" smtClean="0"/>
              <a:t>2. PPIP – Public Procurement Information Portal</a:t>
            </a:r>
          </a:p>
          <a:p>
            <a:pPr lvl="0" algn="l">
              <a:lnSpc>
                <a:spcPct val="150000"/>
              </a:lnSpc>
            </a:pPr>
            <a:r>
              <a:rPr lang="en-US" altLang="ko-KR" dirty="0" smtClean="0"/>
              <a:t>The website contains all relevant tenders </a:t>
            </a:r>
          </a:p>
          <a:p>
            <a:pPr lvl="0" algn="l">
              <a:lnSpc>
                <a:spcPct val="150000"/>
              </a:lnSpc>
            </a:pPr>
            <a:r>
              <a:rPr lang="en-US" altLang="ko-KR" dirty="0" smtClean="0"/>
              <a:t>3. Go through Google and type “tenders” and go through the hustle to find open tenders from different public procurement websites.</a:t>
            </a:r>
            <a:endParaRPr lang="en-US" altLang="ko-KR" dirty="0">
              <a:solidFill>
                <a:srgbClr val="FFFF00"/>
              </a:solidFill>
            </a:endParaRPr>
          </a:p>
          <a:p>
            <a:pPr lvl="0" algn="l">
              <a:lnSpc>
                <a:spcPct val="150000"/>
              </a:lnSpc>
            </a:pPr>
            <a:r>
              <a:rPr lang="en-US" altLang="ko-KR" u="sng" dirty="0" smtClean="0">
                <a:solidFill>
                  <a:srgbClr val="FFFF00"/>
                </a:solidFill>
              </a:rPr>
              <a:t>Private Sector + Public Sectors</a:t>
            </a:r>
          </a:p>
          <a:p>
            <a:pPr lvl="0" algn="l">
              <a:lnSpc>
                <a:spcPct val="150000"/>
              </a:lnSpc>
            </a:pPr>
            <a:r>
              <a:rPr lang="en-US" altLang="ko-KR" dirty="0" smtClean="0"/>
              <a:t>An alternative is to part with </a:t>
            </a:r>
            <a:r>
              <a:rPr lang="en-US" altLang="ko-KR" dirty="0" err="1" smtClean="0"/>
              <a:t>Ksh</a:t>
            </a:r>
            <a:r>
              <a:rPr lang="en-US" altLang="ko-KR" dirty="0" smtClean="0"/>
              <a:t>. 200 – </a:t>
            </a:r>
            <a:r>
              <a:rPr lang="en-US" altLang="ko-KR" dirty="0" err="1" smtClean="0"/>
              <a:t>Ksh</a:t>
            </a:r>
            <a:r>
              <a:rPr lang="en-US" altLang="ko-KR" dirty="0" smtClean="0"/>
              <a:t>. 3000 to get tender notifications right to your phone</a:t>
            </a:r>
          </a:p>
          <a:p>
            <a:pPr lvl="0" algn="l">
              <a:lnSpc>
                <a:spcPct val="150000"/>
              </a:lnSpc>
            </a:pPr>
            <a:r>
              <a:rPr lang="en-US" altLang="ko-KR" dirty="0" smtClean="0">
                <a:solidFill>
                  <a:srgbClr val="FFFF00"/>
                </a:solidFill>
              </a:rPr>
              <a:t>Or</a:t>
            </a:r>
          </a:p>
          <a:p>
            <a:pPr lvl="0" algn="l">
              <a:lnSpc>
                <a:spcPct val="150000"/>
              </a:lnSpc>
            </a:pPr>
            <a:r>
              <a:rPr lang="en-US" altLang="ko-KR" sz="1800" dirty="0" smtClean="0">
                <a:solidFill>
                  <a:srgbClr val="FFFF00"/>
                </a:solidFill>
              </a:rPr>
              <a:t>Subscribe to </a:t>
            </a:r>
            <a:r>
              <a:rPr lang="en-US" altLang="ko-KR" sz="1800" dirty="0" err="1" smtClean="0">
                <a:solidFill>
                  <a:srgbClr val="FFFF00"/>
                </a:solidFill>
              </a:rPr>
              <a:t>Tenderzville</a:t>
            </a:r>
            <a:r>
              <a:rPr lang="en-US" altLang="ko-KR" sz="1800" dirty="0" smtClean="0">
                <a:solidFill>
                  <a:srgbClr val="FFFF00"/>
                </a:solidFill>
              </a:rPr>
              <a:t> and know how you do not need to pay from your pocket. (Coming Soon)</a:t>
            </a:r>
          </a:p>
          <a:p>
            <a:pPr lvl="0" algn="l">
              <a:lnSpc>
                <a:spcPct val="200000"/>
              </a:lnSpc>
            </a:pPr>
            <a:endParaRPr lang="en-US" altLang="ko-KR" dirty="0"/>
          </a:p>
        </p:txBody>
      </p:sp>
    </p:spTree>
    <p:extLst>
      <p:ext uri="{BB962C8B-B14F-4D97-AF65-F5344CB8AC3E}">
        <p14:creationId xmlns:p14="http://schemas.microsoft.com/office/powerpoint/2010/main" val="2103598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7494"/>
            <a:ext cx="9144000" cy="576064"/>
          </a:xfrm>
        </p:spPr>
        <p:txBody>
          <a:bodyPr/>
          <a:lstStyle/>
          <a:p>
            <a:r>
              <a:rPr lang="en-US" dirty="0" err="1" smtClean="0"/>
              <a:t>Tenderpreneur</a:t>
            </a:r>
            <a:r>
              <a:rPr lang="en-US" dirty="0" smtClean="0"/>
              <a:t> Playbook</a:t>
            </a:r>
          </a:p>
          <a:p>
            <a:endParaRPr lang="en-US" dirty="0"/>
          </a:p>
        </p:txBody>
      </p:sp>
      <p:sp>
        <p:nvSpPr>
          <p:cNvPr id="3" name="Text Placeholder 2"/>
          <p:cNvSpPr>
            <a:spLocks noGrp="1"/>
          </p:cNvSpPr>
          <p:nvPr>
            <p:ph type="body" sz="quarter" idx="11"/>
          </p:nvPr>
        </p:nvSpPr>
        <p:spPr>
          <a:xfrm>
            <a:off x="0" y="699542"/>
            <a:ext cx="9144000" cy="4104456"/>
          </a:xfrm>
        </p:spPr>
        <p:txBody>
          <a:bodyPr/>
          <a:lstStyle/>
          <a:p>
            <a:r>
              <a:rPr lang="en-US" sz="1600" dirty="0" smtClean="0">
                <a:solidFill>
                  <a:srgbClr val="FFFF00"/>
                </a:solidFill>
              </a:rPr>
              <a:t>Watch our video on the supply chain theories and corruption</a:t>
            </a:r>
          </a:p>
          <a:p>
            <a:endParaRPr lang="en-US" dirty="0"/>
          </a:p>
          <a:p>
            <a:r>
              <a:rPr lang="en-US" dirty="0" smtClean="0"/>
              <a:t>Disclaimer:</a:t>
            </a:r>
          </a:p>
          <a:p>
            <a:r>
              <a:rPr lang="en-US" dirty="0" smtClean="0"/>
              <a:t>Education purposes only. </a:t>
            </a:r>
          </a:p>
          <a:p>
            <a:endParaRPr lang="en-US" dirty="0" smtClean="0"/>
          </a:p>
          <a:p>
            <a:r>
              <a:rPr lang="en-US" dirty="0" smtClean="0"/>
              <a:t>As much as youth, women and PWD groups have been allocated 30% of public tenders to them,</a:t>
            </a:r>
          </a:p>
          <a:p>
            <a:r>
              <a:rPr lang="en-US" dirty="0" smtClean="0"/>
              <a:t>It is still a </a:t>
            </a:r>
            <a:r>
              <a:rPr lang="en-US" dirty="0" err="1" smtClean="0"/>
              <a:t>mirage..may</a:t>
            </a:r>
            <a:r>
              <a:rPr lang="en-US" dirty="0" smtClean="0"/>
              <a:t> improve in the future.. Time will tell.</a:t>
            </a:r>
          </a:p>
          <a:p>
            <a:endParaRPr lang="en-US" dirty="0"/>
          </a:p>
          <a:p>
            <a:r>
              <a:rPr lang="en-US" dirty="0" smtClean="0"/>
              <a:t>So, as much as we have described ways in which you can get your hands on the certificate, relying on the PPIP</a:t>
            </a:r>
          </a:p>
          <a:p>
            <a:r>
              <a:rPr lang="en-US" dirty="0" smtClean="0"/>
              <a:t>Will not bring food to the table. Get your hustle boots on and create legal opportunities that will drive your business higher. The right way.</a:t>
            </a:r>
          </a:p>
          <a:p>
            <a:endParaRPr lang="en-US" dirty="0"/>
          </a:p>
          <a:p>
            <a:r>
              <a:rPr lang="en-US" sz="2000" b="1" dirty="0" smtClean="0"/>
              <a:t>#</a:t>
            </a:r>
            <a:r>
              <a:rPr lang="en-US" sz="2000" b="1" dirty="0" err="1" smtClean="0"/>
              <a:t>ChangeTheNarrative</a:t>
            </a:r>
            <a:endParaRPr lang="en-US" sz="2000" b="1" dirty="0" smtClean="0"/>
          </a:p>
          <a:p>
            <a:endParaRPr lang="en-US" dirty="0" smtClean="0"/>
          </a:p>
          <a:p>
            <a:endParaRPr lang="en-US" dirty="0"/>
          </a:p>
        </p:txBody>
      </p:sp>
    </p:spTree>
    <p:extLst>
      <p:ext uri="{BB962C8B-B14F-4D97-AF65-F5344CB8AC3E}">
        <p14:creationId xmlns:p14="http://schemas.microsoft.com/office/powerpoint/2010/main" val="3956550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6145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0440" y="2165777"/>
            <a:ext cx="5183560" cy="473576"/>
          </a:xfrm>
        </p:spPr>
        <p:txBody>
          <a:bodyPr/>
          <a:lstStyle/>
          <a:p>
            <a:r>
              <a:rPr lang="en-US" altLang="ko-KR" dirty="0" smtClean="0"/>
              <a:t>What is AGPO?</a:t>
            </a:r>
            <a:endParaRPr lang="ko-KR" altLang="en-US" dirty="0"/>
          </a:p>
        </p:txBody>
      </p:sp>
      <p:sp>
        <p:nvSpPr>
          <p:cNvPr id="4" name="Rectangle 7"/>
          <p:cNvSpPr/>
          <p:nvPr/>
        </p:nvSpPr>
        <p:spPr>
          <a:xfrm>
            <a:off x="1661631" y="2221416"/>
            <a:ext cx="686072" cy="68607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528" y="123478"/>
            <a:ext cx="9144000" cy="576064"/>
          </a:xfrm>
        </p:spPr>
        <p:txBody>
          <a:bodyPr/>
          <a:lstStyle/>
          <a:p>
            <a:r>
              <a:rPr lang="en-US" altLang="ko-KR" dirty="0" smtClean="0"/>
              <a:t>AGPO</a:t>
            </a:r>
            <a:endParaRPr lang="ko-KR" altLang="en-US" dirty="0"/>
          </a:p>
        </p:txBody>
      </p:sp>
      <p:sp>
        <p:nvSpPr>
          <p:cNvPr id="3" name="Text Placeholder 2"/>
          <p:cNvSpPr>
            <a:spLocks noGrp="1"/>
          </p:cNvSpPr>
          <p:nvPr>
            <p:ph type="body" sz="quarter" idx="11"/>
          </p:nvPr>
        </p:nvSpPr>
        <p:spPr>
          <a:xfrm>
            <a:off x="251520" y="699542"/>
            <a:ext cx="8532440" cy="4032448"/>
          </a:xfrm>
        </p:spPr>
        <p:txBody>
          <a:bodyPr/>
          <a:lstStyle/>
          <a:p>
            <a:pPr lvl="0" algn="just"/>
            <a:r>
              <a:rPr lang="en-US" altLang="ko-KR" sz="2000" b="1" dirty="0" smtClean="0">
                <a:solidFill>
                  <a:srgbClr val="FFFF00"/>
                </a:solidFill>
              </a:rPr>
              <a:t>AGPO: </a:t>
            </a:r>
            <a:r>
              <a:rPr lang="en-US" altLang="ko-KR" sz="2000" dirty="0" smtClean="0"/>
              <a:t>The </a:t>
            </a:r>
            <a:r>
              <a:rPr lang="en-US" altLang="ko-KR" sz="2000" dirty="0"/>
              <a:t>Access to Government Procurement Opportunities (AGPO) program </a:t>
            </a:r>
            <a:r>
              <a:rPr lang="en-US" altLang="ko-KR" sz="2000" dirty="0" smtClean="0"/>
              <a:t>was </a:t>
            </a:r>
            <a:r>
              <a:rPr lang="en-US" altLang="ko-KR" sz="2000" dirty="0"/>
              <a:t>founded </a:t>
            </a:r>
            <a:r>
              <a:rPr lang="en-US" altLang="ko-KR" sz="2000" dirty="0" smtClean="0"/>
              <a:t>on </a:t>
            </a:r>
            <a:r>
              <a:rPr lang="en-US" altLang="ko-KR" sz="2000" dirty="0"/>
              <a:t>the Constitution of Kenya, 2010 Article 227 on the fair equitable, transparent and cost-effective public procurement of goods and services, the Constitution of Kenya, 2010 Article 55 on affirmative action and the Public Procurement and Asset Disposal Act, 2015</a:t>
            </a:r>
            <a:r>
              <a:rPr lang="en-US" altLang="ko-KR" sz="2000" dirty="0" smtClean="0"/>
              <a:t>.</a:t>
            </a:r>
          </a:p>
          <a:p>
            <a:pPr lvl="0" algn="just"/>
            <a:endParaRPr lang="en-US" altLang="ko-KR" sz="2000" dirty="0" smtClean="0"/>
          </a:p>
          <a:p>
            <a:pPr lvl="0" algn="just"/>
            <a:r>
              <a:rPr lang="en-US" altLang="ko-KR" sz="2000" dirty="0" smtClean="0"/>
              <a:t>Enterprises </a:t>
            </a:r>
            <a:r>
              <a:rPr lang="en-US" altLang="ko-KR" sz="2000" dirty="0"/>
              <a:t>owned by </a:t>
            </a:r>
            <a:r>
              <a:rPr lang="en-US" altLang="ko-KR" sz="2000" dirty="0">
                <a:solidFill>
                  <a:srgbClr val="FFFF00"/>
                </a:solidFill>
              </a:rPr>
              <a:t>women, youth and persons with disabilities</a:t>
            </a:r>
            <a:r>
              <a:rPr lang="en-US" altLang="ko-KR" sz="2000" dirty="0"/>
              <a:t> to be able to participate in Government opportunities. This is will be made possible through the implementation of the </a:t>
            </a:r>
            <a:r>
              <a:rPr lang="en-US" altLang="ko-KR" sz="2000" dirty="0">
                <a:solidFill>
                  <a:srgbClr val="FFFF00"/>
                </a:solidFill>
              </a:rPr>
              <a:t>legal requirement that 30% of Government procurement opportunities</a:t>
            </a:r>
            <a:r>
              <a:rPr lang="en-US" altLang="ko-KR" sz="2000" dirty="0"/>
              <a:t> be set aside specifically for enterprises owned by these groups.</a:t>
            </a:r>
            <a:endParaRPr lang="en-US" altLang="ko-KR" sz="2000" dirty="0"/>
          </a:p>
          <a:p>
            <a:pPr lvl="0" algn="just"/>
            <a:endParaRPr lang="en-US" altLang="ko-KR" sz="2000" dirty="0"/>
          </a:p>
        </p:txBody>
      </p:sp>
    </p:spTree>
    <p:extLst>
      <p:ext uri="{BB962C8B-B14F-4D97-AF65-F5344CB8AC3E}">
        <p14:creationId xmlns:p14="http://schemas.microsoft.com/office/powerpoint/2010/main" val="32394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20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0440" y="2165777"/>
            <a:ext cx="5183560" cy="473576"/>
          </a:xfrm>
        </p:spPr>
        <p:txBody>
          <a:bodyPr/>
          <a:lstStyle/>
          <a:p>
            <a:r>
              <a:rPr lang="en-US" altLang="ko-KR" dirty="0" smtClean="0"/>
              <a:t>Definitions to know:</a:t>
            </a:r>
            <a:endParaRPr lang="ko-KR" altLang="en-US" dirty="0"/>
          </a:p>
        </p:txBody>
      </p:sp>
      <p:sp>
        <p:nvSpPr>
          <p:cNvPr id="4" name="Rectangle 7"/>
          <p:cNvSpPr/>
          <p:nvPr/>
        </p:nvSpPr>
        <p:spPr>
          <a:xfrm>
            <a:off x="1661631" y="2221416"/>
            <a:ext cx="686072" cy="68607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19424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12347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Preference </a:t>
            </a:r>
            <a:r>
              <a:rPr lang="en-US" altLang="ko-KR" dirty="0"/>
              <a:t>and Reservations Schemes</a:t>
            </a:r>
            <a:endParaRPr lang="ko-KR" altLang="en-US" dirty="0"/>
          </a:p>
        </p:txBody>
      </p:sp>
      <p:sp>
        <p:nvSpPr>
          <p:cNvPr id="7" name="Text Placeholder 2"/>
          <p:cNvSpPr txBox="1">
            <a:spLocks/>
          </p:cNvSpPr>
          <p:nvPr/>
        </p:nvSpPr>
        <p:spPr>
          <a:xfrm>
            <a:off x="539551" y="987574"/>
            <a:ext cx="8136905" cy="3456384"/>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250000"/>
              </a:lnSpc>
            </a:pPr>
            <a:r>
              <a:rPr lang="en-US" altLang="ko-KR" sz="1800" b="1" dirty="0" smtClean="0">
                <a:solidFill>
                  <a:srgbClr val="FFFF00"/>
                </a:solidFill>
              </a:rPr>
              <a:t>“Preference</a:t>
            </a:r>
            <a:r>
              <a:rPr lang="en-US" altLang="ko-KR" sz="1800" b="1" dirty="0">
                <a:solidFill>
                  <a:srgbClr val="FFFF00"/>
                </a:solidFill>
              </a:rPr>
              <a:t>” </a:t>
            </a:r>
            <a:r>
              <a:rPr lang="en-US" altLang="ko-KR" sz="1800" dirty="0"/>
              <a:t>means the right or opportunity to select a tenderer from an identified target group that is considered more desirable than another; </a:t>
            </a:r>
            <a:r>
              <a:rPr lang="en-US" altLang="ko-KR" sz="1800" dirty="0">
                <a:solidFill>
                  <a:srgbClr val="FFFF00"/>
                </a:solidFill>
              </a:rPr>
              <a:t>“Reservations” </a:t>
            </a:r>
            <a:r>
              <a:rPr lang="en-US" altLang="ko-KR" sz="1800" dirty="0"/>
              <a:t>means exclusive preference to procure goods, works and services set aside to a defined target group of tenderers within a specified threshold or </a:t>
            </a:r>
            <a:r>
              <a:rPr lang="en-US" altLang="ko-KR" sz="1800" dirty="0" smtClean="0"/>
              <a:t>region.</a:t>
            </a:r>
            <a:endParaRPr lang="en-US" altLang="ko-KR" sz="1800" dirty="0"/>
          </a:p>
          <a:p>
            <a:pPr>
              <a:lnSpc>
                <a:spcPct val="250000"/>
              </a:lnSpc>
            </a:pPr>
            <a:endParaRPr lang="en-US" altLang="ko-KR" dirty="0"/>
          </a:p>
        </p:txBody>
      </p:sp>
    </p:spTree>
    <p:extLst>
      <p:ext uri="{BB962C8B-B14F-4D97-AF65-F5344CB8AC3E}">
        <p14:creationId xmlns:p14="http://schemas.microsoft.com/office/powerpoint/2010/main" val="23193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7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144000" cy="576064"/>
          </a:xfrm>
        </p:spPr>
        <p:txBody>
          <a:bodyPr/>
          <a:lstStyle/>
          <a:p>
            <a:r>
              <a:rPr lang="en-US" altLang="ko-KR" dirty="0" smtClean="0"/>
              <a:t>Youth</a:t>
            </a:r>
            <a:endParaRPr lang="ko-KR" altLang="en-US" dirty="0"/>
          </a:p>
        </p:txBody>
      </p:sp>
      <p:sp>
        <p:nvSpPr>
          <p:cNvPr id="3" name="Text Placeholder 2"/>
          <p:cNvSpPr>
            <a:spLocks noGrp="1"/>
          </p:cNvSpPr>
          <p:nvPr>
            <p:ph type="body" sz="quarter" idx="11"/>
          </p:nvPr>
        </p:nvSpPr>
        <p:spPr>
          <a:xfrm>
            <a:off x="0" y="483518"/>
            <a:ext cx="9144000" cy="936104"/>
          </a:xfrm>
        </p:spPr>
        <p:txBody>
          <a:bodyPr/>
          <a:lstStyle/>
          <a:p>
            <a:pPr lvl="0"/>
            <a:r>
              <a:rPr lang="en-US" altLang="ko-KR" dirty="0"/>
              <a:t>‘</a:t>
            </a:r>
            <a:r>
              <a:rPr lang="en-US" altLang="ko-KR" b="1" dirty="0">
                <a:solidFill>
                  <a:srgbClr val="FFFF00"/>
                </a:solidFill>
              </a:rPr>
              <a:t>Youth’ </a:t>
            </a:r>
            <a:r>
              <a:rPr lang="en-US" altLang="ko-KR" dirty="0"/>
              <a:t>as defined by the Kenyan Government, refers to young people between the ages of 18 years and 35 years. A youth-owned enterprise refers to a legally registered business in the form of a sole-proprietorship, partnership or limited company. For both the partnership and the limited company, the ownership in form of capital invested or shares owned should be at-least 70% for the youth.</a:t>
            </a:r>
            <a:endParaRPr lang="en-US" altLang="ko-KR" dirty="0"/>
          </a:p>
        </p:txBody>
      </p:sp>
      <p:sp>
        <p:nvSpPr>
          <p:cNvPr id="4" name="Text Placeholder 1"/>
          <p:cNvSpPr txBox="1">
            <a:spLocks/>
          </p:cNvSpPr>
          <p:nvPr/>
        </p:nvSpPr>
        <p:spPr>
          <a:xfrm>
            <a:off x="-66615" y="156363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Women</a:t>
            </a:r>
            <a:endParaRPr lang="ko-KR" altLang="en-US" dirty="0"/>
          </a:p>
        </p:txBody>
      </p:sp>
      <p:sp>
        <p:nvSpPr>
          <p:cNvPr id="5" name="Text Placeholder 1"/>
          <p:cNvSpPr txBox="1">
            <a:spLocks/>
          </p:cNvSpPr>
          <p:nvPr/>
        </p:nvSpPr>
        <p:spPr>
          <a:xfrm>
            <a:off x="-31297" y="3219822"/>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Persons With Disabilities</a:t>
            </a:r>
            <a:endParaRPr lang="ko-KR" altLang="en-US" dirty="0"/>
          </a:p>
        </p:txBody>
      </p:sp>
      <p:sp>
        <p:nvSpPr>
          <p:cNvPr id="6" name="Text Placeholder 2"/>
          <p:cNvSpPr txBox="1">
            <a:spLocks/>
          </p:cNvSpPr>
          <p:nvPr/>
        </p:nvSpPr>
        <p:spPr>
          <a:xfrm>
            <a:off x="0" y="3838043"/>
            <a:ext cx="9144000" cy="1203598"/>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smtClean="0">
                <a:solidFill>
                  <a:srgbClr val="FFFF00"/>
                </a:solidFill>
              </a:rPr>
              <a:t>"Disability</a:t>
            </a:r>
            <a:r>
              <a:rPr lang="en-US" altLang="ko-KR" b="1" dirty="0">
                <a:solidFill>
                  <a:srgbClr val="FFFF00"/>
                </a:solidFill>
              </a:rPr>
              <a:t>" </a:t>
            </a:r>
            <a:r>
              <a:rPr lang="en-US" altLang="ko-KR" dirty="0"/>
              <a:t>as per the meaning assigned to it under the Persons with Disabilities Act, 2003 means a physical, sensory, mental or other impairment, including any visual, hearing, learning or physical incapability, which impacts adversely on social, economic or environmental participation. All persons with disabilities seeking preference in Government procurement must provide their National Council for Persons with Disabilities (NCPWD) registration number.</a:t>
            </a:r>
          </a:p>
        </p:txBody>
      </p:sp>
      <p:sp>
        <p:nvSpPr>
          <p:cNvPr id="7" name="Text Placeholder 2"/>
          <p:cNvSpPr txBox="1">
            <a:spLocks/>
          </p:cNvSpPr>
          <p:nvPr/>
        </p:nvSpPr>
        <p:spPr>
          <a:xfrm>
            <a:off x="0" y="2156567"/>
            <a:ext cx="9144000" cy="7200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smtClean="0">
                <a:solidFill>
                  <a:srgbClr val="FFFF00"/>
                </a:solidFill>
              </a:rPr>
              <a:t>“Woman</a:t>
            </a:r>
            <a:r>
              <a:rPr lang="en-US" altLang="ko-KR" b="1" dirty="0">
                <a:solidFill>
                  <a:srgbClr val="FFFF00"/>
                </a:solidFill>
              </a:rPr>
              <a:t>” </a:t>
            </a:r>
            <a:r>
              <a:rPr lang="en-US" altLang="ko-KR" dirty="0"/>
              <a:t>means a person of the female gender who has attained the age of eighteen years and includes a company, association or body of persons, corporate or unincorporated in which at least seventy percent of the shareholders, members or persons and a majority of its directors are of the female </a:t>
            </a:r>
            <a:r>
              <a:rPr lang="en-US" altLang="ko-KR" dirty="0" smtClean="0"/>
              <a:t>gender</a:t>
            </a:r>
            <a:endParaRPr lang="en-US" altLang="ko-KR" dirty="0"/>
          </a:p>
        </p:txBody>
      </p:sp>
    </p:spTree>
    <p:extLst>
      <p:ext uri="{BB962C8B-B14F-4D97-AF65-F5344CB8AC3E}">
        <p14:creationId xmlns:p14="http://schemas.microsoft.com/office/powerpoint/2010/main" val="30026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anim calcmode="lin" valueType="num">
                                      <p:cBhvr>
                                        <p:cTn id="8"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500"/>
                                        <p:tgtEl>
                                          <p:spTgt spid="7"/>
                                        </p:tgtEl>
                                      </p:cBhvr>
                                    </p:animEffect>
                                    <p:anim calcmode="lin" valueType="num">
                                      <p:cBhvr>
                                        <p:cTn id="15" dur="1500" fill="hold"/>
                                        <p:tgtEl>
                                          <p:spTgt spid="7"/>
                                        </p:tgtEl>
                                        <p:attrNameLst>
                                          <p:attrName>ppt_x</p:attrName>
                                        </p:attrNameLst>
                                      </p:cBhvr>
                                      <p:tavLst>
                                        <p:tav tm="0">
                                          <p:val>
                                            <p:strVal val="#ppt_x"/>
                                          </p:val>
                                        </p:tav>
                                        <p:tav tm="100000">
                                          <p:val>
                                            <p:strVal val="#ppt_x"/>
                                          </p:val>
                                        </p:tav>
                                      </p:tavLst>
                                    </p:anim>
                                    <p:anim calcmode="lin" valueType="num">
                                      <p:cBhvr>
                                        <p:cTn id="16"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0440" y="2165777"/>
            <a:ext cx="5183560" cy="473576"/>
          </a:xfrm>
        </p:spPr>
        <p:txBody>
          <a:bodyPr/>
          <a:lstStyle/>
          <a:p>
            <a:r>
              <a:rPr lang="en-US" altLang="ko-KR" dirty="0" smtClean="0"/>
              <a:t>Requirements</a:t>
            </a:r>
            <a:endParaRPr lang="ko-KR" altLang="en-US" dirty="0"/>
          </a:p>
        </p:txBody>
      </p:sp>
      <p:sp>
        <p:nvSpPr>
          <p:cNvPr id="4" name="Rectangle 7"/>
          <p:cNvSpPr/>
          <p:nvPr/>
        </p:nvSpPr>
        <p:spPr>
          <a:xfrm>
            <a:off x="1661631" y="2221416"/>
            <a:ext cx="686072" cy="68607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5363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82" y="195486"/>
            <a:ext cx="9144000" cy="576064"/>
          </a:xfrm>
        </p:spPr>
        <p:txBody>
          <a:bodyPr/>
          <a:lstStyle/>
          <a:p>
            <a:r>
              <a:rPr lang="en-US" altLang="ko-KR" dirty="0" smtClean="0">
                <a:solidFill>
                  <a:srgbClr val="FFFF00"/>
                </a:solidFill>
              </a:rPr>
              <a:t>General Requirements</a:t>
            </a:r>
            <a:endParaRPr lang="ko-KR" altLang="en-US" dirty="0">
              <a:solidFill>
                <a:srgbClr val="FFFF00"/>
              </a:solidFill>
            </a:endParaRPr>
          </a:p>
        </p:txBody>
      </p:sp>
      <p:sp>
        <p:nvSpPr>
          <p:cNvPr id="3" name="Text Placeholder 2"/>
          <p:cNvSpPr>
            <a:spLocks noGrp="1"/>
          </p:cNvSpPr>
          <p:nvPr>
            <p:ph type="body" sz="quarter" idx="11"/>
          </p:nvPr>
        </p:nvSpPr>
        <p:spPr>
          <a:xfrm>
            <a:off x="0" y="893506"/>
            <a:ext cx="9144000" cy="3960440"/>
          </a:xfrm>
        </p:spPr>
        <p:txBody>
          <a:bodyPr/>
          <a:lstStyle/>
          <a:p>
            <a:pPr lvl="0" algn="just"/>
            <a:r>
              <a:rPr lang="en-US" altLang="ko-KR" dirty="0" smtClean="0"/>
              <a:t>To </a:t>
            </a:r>
            <a:r>
              <a:rPr lang="en-US" altLang="ko-KR" dirty="0"/>
              <a:t>be eligible to tender under the Access to Government Procurement Opportunities (AGPO), for Youth, Women and Persons With Disabilities, the below are the mandatory documentation to be submitted which will be used in the preliminary evaluation:</a:t>
            </a:r>
          </a:p>
          <a:p>
            <a:pPr lvl="0" algn="just"/>
            <a:endParaRPr lang="en-US" altLang="ko-KR" dirty="0"/>
          </a:p>
          <a:p>
            <a:pPr marL="285750" lvl="0" indent="-285750" algn="just">
              <a:buFont typeface="Arial" panose="020B0604020202020204" pitchFamily="34" charset="0"/>
              <a:buChar char="•"/>
            </a:pPr>
            <a:r>
              <a:rPr lang="en-US" altLang="ko-KR" dirty="0"/>
              <a:t>Copy of Certificate of Incorporation or Registration;</a:t>
            </a:r>
          </a:p>
          <a:p>
            <a:pPr marL="285750" lvl="0" indent="-285750" algn="just">
              <a:buFont typeface="Arial" panose="020B0604020202020204" pitchFamily="34" charset="0"/>
              <a:buChar char="•"/>
            </a:pPr>
            <a:r>
              <a:rPr lang="en-US" altLang="ko-KR" dirty="0"/>
              <a:t>Copy of a valid Tax compliance certificate;</a:t>
            </a:r>
          </a:p>
          <a:p>
            <a:pPr marL="285750" lvl="0" indent="-285750" algn="just">
              <a:buFont typeface="Arial" panose="020B0604020202020204" pitchFamily="34" charset="0"/>
              <a:buChar char="•"/>
            </a:pPr>
            <a:r>
              <a:rPr lang="en-US" altLang="ko-KR" dirty="0"/>
              <a:t>Copy of a PIN certificate;</a:t>
            </a:r>
          </a:p>
          <a:p>
            <a:pPr marL="285750" lvl="0" indent="-285750" algn="just">
              <a:buFont typeface="Arial" panose="020B0604020202020204" pitchFamily="34" charset="0"/>
              <a:buChar char="•"/>
            </a:pPr>
            <a:r>
              <a:rPr lang="en-US" altLang="ko-KR" dirty="0"/>
              <a:t>Copy of Registration Certificate as Youth Owned Enterprise/Disadvantaged groups (Women and Persons with Disabilities) by the National Treasury pursuant to the Public Procurement &amp; Disposal (Preference &amp; Reservations) Regulations, 2013; </a:t>
            </a:r>
          </a:p>
          <a:p>
            <a:pPr marL="285750" lvl="0" indent="-285750" algn="just">
              <a:buFont typeface="Arial" panose="020B0604020202020204" pitchFamily="34" charset="0"/>
              <a:buChar char="•"/>
            </a:pPr>
            <a:r>
              <a:rPr lang="en-US" altLang="ko-KR" dirty="0"/>
              <a:t>Manufacturers authorization letters for sale of Goods manufactured by them and confirmation of warranty (where applicable);</a:t>
            </a:r>
          </a:p>
          <a:p>
            <a:pPr marL="285750" lvl="0" indent="-285750" algn="just">
              <a:buFont typeface="Arial" panose="020B0604020202020204" pitchFamily="34" charset="0"/>
              <a:buChar char="•"/>
            </a:pPr>
            <a:r>
              <a:rPr lang="en-US" altLang="ko-KR" dirty="0"/>
              <a:t>Partnership certificates with programs/software’s developer for users support (where applicable);</a:t>
            </a:r>
          </a:p>
          <a:p>
            <a:pPr marL="285750" lvl="0" indent="-285750" algn="just">
              <a:buFont typeface="Arial" panose="020B0604020202020204" pitchFamily="34" charset="0"/>
              <a:buChar char="•"/>
            </a:pPr>
            <a:r>
              <a:rPr lang="en-US" altLang="ko-KR" dirty="0"/>
              <a:t>Registration/Affiliation certificates to Professional Bodies (where applicable); and</a:t>
            </a:r>
          </a:p>
          <a:p>
            <a:pPr marL="285750" lvl="0" indent="-285750" algn="just">
              <a:buFont typeface="Arial" panose="020B0604020202020204" pitchFamily="34" charset="0"/>
              <a:buChar char="•"/>
            </a:pPr>
            <a:r>
              <a:rPr lang="en-US" altLang="ko-KR" dirty="0"/>
              <a:t>Firms providing specialized professional services must have been registered with the relevant government and professional bodies (where applicable)</a:t>
            </a:r>
            <a:endParaRPr lang="en-US" altLang="ko-KR" dirty="0"/>
          </a:p>
        </p:txBody>
      </p:sp>
    </p:spTree>
    <p:extLst>
      <p:ext uri="{BB962C8B-B14F-4D97-AF65-F5344CB8AC3E}">
        <p14:creationId xmlns:p14="http://schemas.microsoft.com/office/powerpoint/2010/main" val="99616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3000"/>
                                        <p:tgtEl>
                                          <p:spTgt spid="3">
                                            <p:txEl>
                                              <p:pRg st="2" end="2"/>
                                            </p:txEl>
                                          </p:spTgt>
                                        </p:tgtEl>
                                      </p:cBhvr>
                                    </p:animEffect>
                                    <p:anim calcmode="lin" valueType="num">
                                      <p:cBhvr>
                                        <p:cTn id="1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3000"/>
                                        <p:tgtEl>
                                          <p:spTgt spid="3">
                                            <p:txEl>
                                              <p:pRg st="3" end="3"/>
                                            </p:txEl>
                                          </p:spTgt>
                                        </p:tgtEl>
                                      </p:cBhvr>
                                    </p:animEffect>
                                    <p:anim calcmode="lin" valueType="num">
                                      <p:cBhvr>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3000"/>
                                        <p:tgtEl>
                                          <p:spTgt spid="3">
                                            <p:txEl>
                                              <p:pRg st="4" end="4"/>
                                            </p:txEl>
                                          </p:spTgt>
                                        </p:tgtEl>
                                      </p:cBhvr>
                                    </p:animEffect>
                                    <p:anim calcmode="lin" valueType="num">
                                      <p:cBhvr>
                                        <p:cTn id="2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3000"/>
                                        <p:tgtEl>
                                          <p:spTgt spid="3">
                                            <p:txEl>
                                              <p:pRg st="5" end="5"/>
                                            </p:txEl>
                                          </p:spTgt>
                                        </p:tgtEl>
                                      </p:cBhvr>
                                    </p:animEffect>
                                    <p:anim calcmode="lin" valueType="num">
                                      <p:cBhvr>
                                        <p:cTn id="36"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3000"/>
                                        <p:tgtEl>
                                          <p:spTgt spid="3">
                                            <p:txEl>
                                              <p:pRg st="6" end="6"/>
                                            </p:txEl>
                                          </p:spTgt>
                                        </p:tgtEl>
                                      </p:cBhvr>
                                    </p:animEffect>
                                    <p:anim calcmode="lin" valueType="num">
                                      <p:cBhvr>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3000"/>
                                        <p:tgtEl>
                                          <p:spTgt spid="3">
                                            <p:txEl>
                                              <p:pRg st="7" end="7"/>
                                            </p:txEl>
                                          </p:spTgt>
                                        </p:tgtEl>
                                      </p:cBhvr>
                                    </p:animEffect>
                                    <p:anim calcmode="lin" valueType="num">
                                      <p:cBhvr>
                                        <p:cTn id="50"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3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3000"/>
                                        <p:tgtEl>
                                          <p:spTgt spid="3">
                                            <p:txEl>
                                              <p:pRg st="8" end="8"/>
                                            </p:txEl>
                                          </p:spTgt>
                                        </p:tgtEl>
                                      </p:cBhvr>
                                    </p:animEffect>
                                    <p:anim calcmode="lin" valueType="num">
                                      <p:cBhvr>
                                        <p:cTn id="57"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3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3000"/>
                                        <p:tgtEl>
                                          <p:spTgt spid="3">
                                            <p:txEl>
                                              <p:pRg st="9" end="9"/>
                                            </p:txEl>
                                          </p:spTgt>
                                        </p:tgtEl>
                                      </p:cBhvr>
                                    </p:animEffect>
                                    <p:anim calcmode="lin" valueType="num">
                                      <p:cBhvr>
                                        <p:cTn id="64"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3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ver and End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1605</Words>
  <Application>Microsoft Office PowerPoint</Application>
  <PresentationFormat>On-screen Show (16:9)</PresentationFormat>
  <Paragraphs>146</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Tenderzville</dc:creator>
  <cp:lastModifiedBy>Ranchodas</cp:lastModifiedBy>
  <cp:revision>121</cp:revision>
  <dcterms:created xsi:type="dcterms:W3CDTF">2016-12-05T23:26:54Z</dcterms:created>
  <dcterms:modified xsi:type="dcterms:W3CDTF">2021-12-01T08:31:15Z</dcterms:modified>
</cp:coreProperties>
</file>